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3"/>
  </p:sldMasterIdLst>
  <p:notesMasterIdLst>
    <p:notesMasterId r:id="rId22"/>
  </p:notesMasterIdLst>
  <p:handoutMasterIdLst>
    <p:handoutMasterId r:id="rId23"/>
  </p:handoutMasterIdLst>
  <p:sldIdLst>
    <p:sldId id="2147480102" r:id="rId4"/>
    <p:sldId id="2147480111" r:id="rId5"/>
    <p:sldId id="2147482790" r:id="rId6"/>
    <p:sldId id="2147482792" r:id="rId7"/>
    <p:sldId id="2147482791" r:id="rId8"/>
    <p:sldId id="2147482793" r:id="rId9"/>
    <p:sldId id="2147482794" r:id="rId10"/>
    <p:sldId id="2147482796" r:id="rId11"/>
    <p:sldId id="2147482797" r:id="rId12"/>
    <p:sldId id="2147482798" r:id="rId13"/>
    <p:sldId id="2147482799" r:id="rId14"/>
    <p:sldId id="2147482800" r:id="rId15"/>
    <p:sldId id="2147482802" r:id="rId16"/>
    <p:sldId id="2147482803" r:id="rId17"/>
    <p:sldId id="2147482807" r:id="rId18"/>
    <p:sldId id="2147482804" r:id="rId19"/>
    <p:sldId id="2147482805" r:id="rId20"/>
    <p:sldId id="2147482806" r:id="rId21"/>
  </p:sldIdLst>
  <p:sldSz cx="12192000" cy="6858000"/>
  <p:notesSz cx="6858000" cy="9144000"/>
  <p:embeddedFontLst>
    <p:embeddedFont>
      <p:font typeface="Cascadia Mono" panose="020B0609020000020004"/>
      <p:regular r:id="rId24"/>
      <p:bold r:id="rId25"/>
      <p:italic r:id="rId26"/>
      <p:boldItalic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  <p:embeddedFont>
      <p:font typeface="Open Sans SemiBold" panose="020B0706030804020204" pitchFamily="34" charset="0"/>
      <p:bold r:id="rId32"/>
      <p:boldItalic r:id="rId33"/>
    </p:embeddedFont>
    <p:embeddedFont>
      <p:font typeface="Segoe Sans Text" pitchFamily="2" charset="0"/>
      <p:regular r:id="rId34"/>
      <p:bold r:id="rId35"/>
    </p:embeddedFont>
    <p:embeddedFont>
      <p:font typeface="Segoe UI" panose="020B0502040204020203" pitchFamily="34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6BEBC51B-B88B-4AE4-8478-0F95EE84F165}">
          <p14:sldIdLst>
            <p14:sldId id="2147480102"/>
          </p14:sldIdLst>
        </p14:section>
        <p14:section name="Agenda" id="{194114FB-11A9-460A-BA65-6CA85323C1BD}">
          <p14:sldIdLst>
            <p14:sldId id="2147480111"/>
          </p14:sldIdLst>
        </p14:section>
        <p14:section name="1 - Rx.NET and Async.NET" id="{FDAEE4C5-DEC7-4512-A474-4E41795B98AF}">
          <p14:sldIdLst>
            <p14:sldId id="2147482790"/>
            <p14:sldId id="2147482792"/>
            <p14:sldId id="2147482791"/>
            <p14:sldId id="2147482793"/>
          </p14:sldIdLst>
        </p14:section>
        <p14:section name="2 - Testing AsyncRx.NET" id="{9288A655-C70A-4980-85E9-082AB7C00589}">
          <p14:sldIdLst>
            <p14:sldId id="2147482794"/>
            <p14:sldId id="2147482796"/>
            <p14:sldId id="2147482797"/>
            <p14:sldId id="2147482798"/>
          </p14:sldIdLst>
        </p14:section>
        <p14:section name="3 - Application-specific Source Generators" id="{B644AA76-9310-49F6-B8F3-16C84616929B}">
          <p14:sldIdLst>
            <p14:sldId id="2147482799"/>
            <p14:sldId id="2147482800"/>
            <p14:sldId id="2147482802"/>
          </p14:sldIdLst>
        </p14:section>
        <p14:section name="4 - Source generator performance" id="{5A1DF383-C97A-4AF3-B80A-CA8098885DC4}">
          <p14:sldIdLst>
            <p14:sldId id="2147482803"/>
          </p14:sldIdLst>
        </p14:section>
        <p14:section name="5 - Conclusions" id="{94345139-7514-4FAE-AEB7-2EA0E9C4C411}">
          <p14:sldIdLst>
            <p14:sldId id="2147482807"/>
            <p14:sldId id="2147482804"/>
            <p14:sldId id="2147482805"/>
            <p14:sldId id="214748280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232F3C-4E26-284B-A883-D10E2EF0748C}" v="6" dt="2024-11-13T22:43:04.8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4" autoAdjust="0"/>
    <p:restoredTop sz="94659" autoAdjust="0"/>
  </p:normalViewPr>
  <p:slideViewPr>
    <p:cSldViewPr snapToGrid="0">
      <p:cViewPr varScale="1">
        <p:scale>
          <a:sx n="162" d="100"/>
          <a:sy n="162" d="100"/>
        </p:scale>
        <p:origin x="201" y="78"/>
      </p:cViewPr>
      <p:guideLst/>
    </p:cSldViewPr>
  </p:slideViewPr>
  <p:outlineViewPr>
    <p:cViewPr>
      <p:scale>
        <a:sx n="33" d="100"/>
        <a:sy n="33" d="100"/>
      </p:scale>
      <p:origin x="0" y="-249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78"/>
    </p:cViewPr>
  </p:sorterViewPr>
  <p:notesViewPr>
    <p:cSldViewPr snapToGrid="0">
      <p:cViewPr>
        <p:scale>
          <a:sx n="1" d="2"/>
          <a:sy n="1" d="2"/>
        </p:scale>
        <p:origin x="6549" y="21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18.xml"/><Relationship Id="rId34" Type="http://schemas.openxmlformats.org/officeDocument/2006/relationships/font" Target="fonts/font11.fntdata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commentAuthors" Target="commentAuthors.xml"/><Relationship Id="rId45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8.fntdata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microsoft.com/office/2018/10/relationships/authors" Target="authors.xml"/><Relationship Id="rId20" Type="http://schemas.openxmlformats.org/officeDocument/2006/relationships/slide" Target="slides/slide17.xml"/><Relationship Id="rId4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1"/>
                </a:solidFill>
              </a:rPr>
              <a:t>Number of Tests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Tests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Rx.NET</c:v>
                </c:pt>
                <c:pt idx="1">
                  <c:v>AsyncRx.NET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7377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D6-394B-A504-F0169B04C6D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25437440"/>
        <c:axId val="1080944704"/>
      </c:barChart>
      <c:catAx>
        <c:axId val="1325437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0944704"/>
        <c:crosses val="autoZero"/>
        <c:auto val="1"/>
        <c:lblAlgn val="ctr"/>
        <c:lblOffset val="100"/>
        <c:noMultiLvlLbl val="0"/>
      </c:catAx>
      <c:valAx>
        <c:axId val="108094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5437440"/>
        <c:crosses val="autoZero"/>
        <c:crossBetween val="between"/>
        <c:majorUnit val="200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11/13/2024 2:42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11/13/2024 2:41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11/13/2024 2:41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72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B1EA3-DA79-B1FF-5D7F-E0A46111B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501850-CD09-9645-6D4C-B631224529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1FCA42-FD53-DBDE-B318-82F8B6E6E8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900E8C4-4DBA-C22C-9F9E-6837A1A9E52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F52DC4-C1A4-BF88-C016-BE41473C9FB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A8F31F7-55FF-BFAC-163F-63D0C19FD29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11/13/2024 2:41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A2C8FC-9ACF-5E08-733A-D9991CA788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98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7901F-1CAD-30A9-4D17-D2A1FB551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37C6A-AA88-0FC0-8406-287FBFD84A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2532B1-8B0E-60D3-D810-1BF7A1584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C5A5455-86A8-3CD3-934D-930043C8DEA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7009A-ABB9-79D9-23DC-BDE7A19F57D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89FFD91-1146-8DBB-101F-31F7F231C3E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11/13/2024 2:41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540B9-3653-427B-71FD-D6E32D4090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441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607D7-AECB-D2A1-583D-2EFFC9072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D584D5-3157-A04B-B014-9F863AD995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8CDE0A-8775-6A02-1953-E5E5DC92BE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17EB0-63E7-DAE0-9AEB-48FE1EE263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25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7B7947-D01D-0D80-4D05-91B73417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2EA173-C57F-418C-49F2-9EEF0544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9165E5-AE83-19EB-66D2-5DE226EA6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326319711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0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656" r:id="rId2"/>
    <p:sldLayoutId id="2147485848" r:id="rId3"/>
    <p:sldLayoutId id="2147485688" r:id="rId4"/>
    <p:sldLayoutId id="2147485708" r:id="rId5"/>
    <p:sldLayoutId id="2147485576" r:id="rId6"/>
    <p:sldLayoutId id="2147485578" r:id="rId7"/>
    <p:sldLayoutId id="2147485564" r:id="rId8"/>
    <p:sldLayoutId id="2147485566" r:id="rId9"/>
    <p:sldLayoutId id="2147485647" r:id="rId10"/>
    <p:sldLayoutId id="2147485567" r:id="rId11"/>
    <p:sldLayoutId id="2147485709" r:id="rId12"/>
    <p:sldLayoutId id="2147485727" r:id="rId13"/>
    <p:sldLayoutId id="2147485729" r:id="rId14"/>
    <p:sldLayoutId id="2147485572" r:id="rId15"/>
    <p:sldLayoutId id="2147485586" r:id="rId16"/>
    <p:sldLayoutId id="2147485706" r:id="rId17"/>
    <p:sldLayoutId id="2147485528" r:id="rId18"/>
    <p:sldLayoutId id="2147485534" r:id="rId19"/>
    <p:sldLayoutId id="2147485590" r:id="rId20"/>
    <p:sldLayoutId id="2147485582" r:id="rId21"/>
    <p:sldLayoutId id="2147485718" r:id="rId22"/>
    <p:sldLayoutId id="2147485598" r:id="rId23"/>
    <p:sldLayoutId id="2147485597" r:id="rId24"/>
    <p:sldLayoutId id="2147485507" r:id="rId25"/>
    <p:sldLayoutId id="2147485538" r:id="rId26"/>
    <p:sldLayoutId id="2147485539" r:id="rId27"/>
    <p:sldLayoutId id="2147485540" r:id="rId28"/>
    <p:sldLayoutId id="2147485504" r:id="rId29"/>
    <p:sldLayoutId id="2147485640" r:id="rId30"/>
    <p:sldLayoutId id="2147485600" r:id="rId31"/>
    <p:sldLayoutId id="2147485463" r:id="rId32"/>
    <p:sldLayoutId id="2147485725" r:id="rId33"/>
    <p:sldLayoutId id="2147485722" r:id="rId34"/>
    <p:sldLayoutId id="2147485638" r:id="rId35"/>
    <p:sldLayoutId id="2147485735" r:id="rId36"/>
    <p:sldLayoutId id="2147485739" r:id="rId37"/>
    <p:sldLayoutId id="2147485850" r:id="rId3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Relationship Id="rId4" Type="http://schemas.openxmlformats.org/officeDocument/2006/relationships/hyperlink" Target="https://aka.ms/get-dotnet-9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shows/on-dotnet/c-source-generators" TargetMode="External"/><Relationship Id="rId3" Type="http://schemas.openxmlformats.org/officeDocument/2006/relationships/hyperlink" Target="https://github.com/corvus-dotnet/Corvus.JsonSchema" TargetMode="External"/><Relationship Id="rId7" Type="http://schemas.openxmlformats.org/officeDocument/2006/relationships/hyperlink" Target="https://devblogs.microsoft.com/dotnet/introducing-c-source-generators/" TargetMode="External"/><Relationship Id="rId2" Type="http://schemas.openxmlformats.org/officeDocument/2006/relationships/hyperlink" Target="https://introtorx.com/" TargetMode="Externa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github.com/dotnet/reactive" TargetMode="External"/><Relationship Id="rId5" Type="http://schemas.openxmlformats.org/officeDocument/2006/relationships/hyperlink" Target="https://github.com/dotnet/roslyn/blob/main/docs/features/source-generators.cookbook.md" TargetMode="External"/><Relationship Id="rId4" Type="http://schemas.openxmlformats.org/officeDocument/2006/relationships/hyperlink" Target="https://learn.microsoft.com/dotnet/csharp/roslyn-sdk/" TargetMode="External"/><Relationship Id="rId9" Type="http://schemas.openxmlformats.org/officeDocument/2006/relationships/hyperlink" Target="https://andrewlock.net/series/creating-a-source-generator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introtorx.com/" TargetMode="Externa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DC0B-2A1D-D265-C645-54C020A0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0" y="575851"/>
            <a:ext cx="8489057" cy="2885405"/>
          </a:xfrm>
        </p:spPr>
        <p:txBody>
          <a:bodyPr/>
          <a:lstStyle/>
          <a:p>
            <a:r>
              <a:rPr lang="en-GB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C# Source Generators Boost Productivity in the Rx.NET Repo</a:t>
            </a:r>
            <a:endParaRPr lang="en-US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DD712-F159-EBF5-F6F6-1AF98407E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4345640"/>
            <a:ext cx="5430837" cy="609398"/>
          </a:xfrm>
        </p:spPr>
        <p:txBody>
          <a:bodyPr/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Ian Griffiths</a:t>
            </a:r>
          </a:p>
          <a:p>
            <a:r>
              <a:rPr lang="en-US" dirty="0">
                <a:latin typeface="Open Sans"/>
                <a:ea typeface="Open Sans"/>
                <a:cs typeface="Open Sans"/>
              </a:rPr>
              <a:t>Ian.Griffiths@endjin.com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92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86139-E137-AEA6-F1F8-DED3E69CB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542B48-1EC9-42B3-4C77-40A32047C4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45071" y="3848817"/>
            <a:ext cx="2313432" cy="276999"/>
          </a:xfrm>
        </p:spPr>
        <p:txBody>
          <a:bodyPr/>
          <a:lstStyle/>
          <a:p>
            <a:r>
              <a:rPr lang="en-US" dirty="0"/>
              <a:t>Expression trees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3771AC-D3DD-EE66-0B4D-E1660DFD32E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96814" y="3058669"/>
            <a:ext cx="590963" cy="590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BD4450-0F71-1D50-6674-86B783C612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45071" y="4365711"/>
            <a:ext cx="2313432" cy="184666"/>
          </a:xfrm>
        </p:spPr>
        <p:txBody>
          <a:bodyPr/>
          <a:lstStyle/>
          <a:p>
            <a:r>
              <a:rPr lang="en-US" dirty="0"/>
              <a:t>Years behind modern C#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CB990A1-1874-748D-CFEA-4F75114DA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1724627"/>
            <a:ext cx="11050081" cy="615553"/>
          </a:xfrm>
        </p:spPr>
        <p:txBody>
          <a:bodyPr/>
          <a:lstStyle/>
          <a:p>
            <a:r>
              <a:rPr lang="en-US" dirty="0"/>
              <a:t>Automated Transform Options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946BE3-D8CD-7D6D-784F-2151A20B39A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Regex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9188FC7-B7E6-D4D7-CE24-25D09C39FCD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BD0A75A-7199-4699-A926-348D20D7B0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86798" y="4365711"/>
            <a:ext cx="2313432" cy="523220"/>
          </a:xfrm>
        </p:spPr>
        <p:txBody>
          <a:bodyPr/>
          <a:lstStyle/>
          <a:p>
            <a:r>
              <a:rPr lang="en-US" dirty="0"/>
              <a:t>Insufficiently powerful</a:t>
            </a:r>
          </a:p>
          <a:p>
            <a:r>
              <a:rPr lang="en-US" dirty="0"/>
              <a:t>Horrible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0031738-1473-9CEA-479A-164CCD1E43C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Roslyn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1796004-2601-C95F-7DC4-B333A762ABA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40E33F2-1ED1-585D-0244-3DDCF2B1BCD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214918" y="4365711"/>
            <a:ext cx="2313432" cy="184666"/>
          </a:xfrm>
        </p:spPr>
        <p:txBody>
          <a:bodyPr/>
          <a:lstStyle/>
          <a:p>
            <a:r>
              <a:rPr lang="en-US" dirty="0"/>
              <a:t>All-powerful</a:t>
            </a:r>
          </a:p>
        </p:txBody>
      </p:sp>
      <p:sp>
        <p:nvSpPr>
          <p:cNvPr id="12" name="Graphic 18" descr="App UI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193E4644-5D85-932C-87B9-A7A1C0620318}"/>
              </a:ext>
            </a:extLst>
          </p:cNvPr>
          <p:cNvSpPr/>
          <p:nvPr/>
        </p:nvSpPr>
        <p:spPr>
          <a:xfrm>
            <a:off x="5849311" y="3101753"/>
            <a:ext cx="547958" cy="547879"/>
          </a:xfrm>
          <a:custGeom>
            <a:avLst/>
            <a:gdLst>
              <a:gd name="connsiteX0" fmla="*/ 116366 w 547958"/>
              <a:gd name="connsiteY0" fmla="*/ 383573 h 547879"/>
              <a:gd name="connsiteX1" fmla="*/ 164306 w 547958"/>
              <a:gd name="connsiteY1" fmla="*/ 431512 h 547879"/>
              <a:gd name="connsiteX2" fmla="*/ 164306 w 547958"/>
              <a:gd name="connsiteY2" fmla="*/ 499940 h 547879"/>
              <a:gd name="connsiteX3" fmla="*/ 116366 w 547958"/>
              <a:gd name="connsiteY3" fmla="*/ 547879 h 547879"/>
              <a:gd name="connsiteX4" fmla="*/ 47939 w 547958"/>
              <a:gd name="connsiteY4" fmla="*/ 547879 h 547879"/>
              <a:gd name="connsiteX5" fmla="*/ 0 w 547958"/>
              <a:gd name="connsiteY5" fmla="*/ 499940 h 547879"/>
              <a:gd name="connsiteX6" fmla="*/ 0 w 547958"/>
              <a:gd name="connsiteY6" fmla="*/ 431512 h 547879"/>
              <a:gd name="connsiteX7" fmla="*/ 47939 w 547958"/>
              <a:gd name="connsiteY7" fmla="*/ 383573 h 547879"/>
              <a:gd name="connsiteX8" fmla="*/ 116366 w 547958"/>
              <a:gd name="connsiteY8" fmla="*/ 383573 h 547879"/>
              <a:gd name="connsiteX9" fmla="*/ 116366 w 547958"/>
              <a:gd name="connsiteY9" fmla="*/ 424664 h 547879"/>
              <a:gd name="connsiteX10" fmla="*/ 47939 w 547958"/>
              <a:gd name="connsiteY10" fmla="*/ 424664 h 547879"/>
              <a:gd name="connsiteX11" fmla="*/ 41091 w 547958"/>
              <a:gd name="connsiteY11" fmla="*/ 431512 h 547879"/>
              <a:gd name="connsiteX12" fmla="*/ 41091 w 547958"/>
              <a:gd name="connsiteY12" fmla="*/ 499940 h 547879"/>
              <a:gd name="connsiteX13" fmla="*/ 47939 w 547958"/>
              <a:gd name="connsiteY13" fmla="*/ 506788 h 547879"/>
              <a:gd name="connsiteX14" fmla="*/ 116366 w 547958"/>
              <a:gd name="connsiteY14" fmla="*/ 506788 h 547879"/>
              <a:gd name="connsiteX15" fmla="*/ 123215 w 547958"/>
              <a:gd name="connsiteY15" fmla="*/ 499940 h 547879"/>
              <a:gd name="connsiteX16" fmla="*/ 123215 w 547958"/>
              <a:gd name="connsiteY16" fmla="*/ 431512 h 547879"/>
              <a:gd name="connsiteX17" fmla="*/ 116366 w 547958"/>
              <a:gd name="connsiteY17" fmla="*/ 424664 h 547879"/>
              <a:gd name="connsiteX18" fmla="*/ 212251 w 547958"/>
              <a:gd name="connsiteY18" fmla="*/ 438303 h 547879"/>
              <a:gd name="connsiteX19" fmla="*/ 527413 w 547958"/>
              <a:gd name="connsiteY19" fmla="*/ 438303 h 547879"/>
              <a:gd name="connsiteX20" fmla="*/ 547959 w 547958"/>
              <a:gd name="connsiteY20" fmla="*/ 458849 h 547879"/>
              <a:gd name="connsiteX21" fmla="*/ 530202 w 547958"/>
              <a:gd name="connsiteY21" fmla="*/ 479208 h 547879"/>
              <a:gd name="connsiteX22" fmla="*/ 527413 w 547958"/>
              <a:gd name="connsiteY22" fmla="*/ 479394 h 547879"/>
              <a:gd name="connsiteX23" fmla="*/ 212251 w 547958"/>
              <a:gd name="connsiteY23" fmla="*/ 479394 h 547879"/>
              <a:gd name="connsiteX24" fmla="*/ 191705 w 547958"/>
              <a:gd name="connsiteY24" fmla="*/ 458849 h 547879"/>
              <a:gd name="connsiteX25" fmla="*/ 209463 w 547958"/>
              <a:gd name="connsiteY25" fmla="*/ 438490 h 547879"/>
              <a:gd name="connsiteX26" fmla="*/ 212251 w 547958"/>
              <a:gd name="connsiteY26" fmla="*/ 438303 h 547879"/>
              <a:gd name="connsiteX27" fmla="*/ 527413 w 547958"/>
              <a:gd name="connsiteY27" fmla="*/ 438303 h 547879"/>
              <a:gd name="connsiteX28" fmla="*/ 212251 w 547958"/>
              <a:gd name="connsiteY28" fmla="*/ 438303 h 547879"/>
              <a:gd name="connsiteX29" fmla="*/ 116366 w 547958"/>
              <a:gd name="connsiteY29" fmla="*/ 191787 h 547879"/>
              <a:gd name="connsiteX30" fmla="*/ 164306 w 547958"/>
              <a:gd name="connsiteY30" fmla="*/ 239727 h 547879"/>
              <a:gd name="connsiteX31" fmla="*/ 164306 w 547958"/>
              <a:gd name="connsiteY31" fmla="*/ 308152 h 547879"/>
              <a:gd name="connsiteX32" fmla="*/ 116366 w 547958"/>
              <a:gd name="connsiteY32" fmla="*/ 356091 h 547879"/>
              <a:gd name="connsiteX33" fmla="*/ 47939 w 547958"/>
              <a:gd name="connsiteY33" fmla="*/ 356091 h 547879"/>
              <a:gd name="connsiteX34" fmla="*/ 0 w 547958"/>
              <a:gd name="connsiteY34" fmla="*/ 308152 h 547879"/>
              <a:gd name="connsiteX35" fmla="*/ 0 w 547958"/>
              <a:gd name="connsiteY35" fmla="*/ 239727 h 547879"/>
              <a:gd name="connsiteX36" fmla="*/ 47939 w 547958"/>
              <a:gd name="connsiteY36" fmla="*/ 191787 h 547879"/>
              <a:gd name="connsiteX37" fmla="*/ 116366 w 547958"/>
              <a:gd name="connsiteY37" fmla="*/ 191787 h 547879"/>
              <a:gd name="connsiteX38" fmla="*/ 116366 w 547958"/>
              <a:gd name="connsiteY38" fmla="*/ 232879 h 547879"/>
              <a:gd name="connsiteX39" fmla="*/ 47939 w 547958"/>
              <a:gd name="connsiteY39" fmla="*/ 232879 h 547879"/>
              <a:gd name="connsiteX40" fmla="*/ 41091 w 547958"/>
              <a:gd name="connsiteY40" fmla="*/ 239727 h 547879"/>
              <a:gd name="connsiteX41" fmla="*/ 41091 w 547958"/>
              <a:gd name="connsiteY41" fmla="*/ 308152 h 547879"/>
              <a:gd name="connsiteX42" fmla="*/ 47939 w 547958"/>
              <a:gd name="connsiteY42" fmla="*/ 315000 h 547879"/>
              <a:gd name="connsiteX43" fmla="*/ 116366 w 547958"/>
              <a:gd name="connsiteY43" fmla="*/ 315000 h 547879"/>
              <a:gd name="connsiteX44" fmla="*/ 123215 w 547958"/>
              <a:gd name="connsiteY44" fmla="*/ 308152 h 547879"/>
              <a:gd name="connsiteX45" fmla="*/ 123215 w 547958"/>
              <a:gd name="connsiteY45" fmla="*/ 239727 h 547879"/>
              <a:gd name="connsiteX46" fmla="*/ 116366 w 547958"/>
              <a:gd name="connsiteY46" fmla="*/ 232879 h 547879"/>
              <a:gd name="connsiteX47" fmla="*/ 212251 w 547958"/>
              <a:gd name="connsiteY47" fmla="*/ 246546 h 547879"/>
              <a:gd name="connsiteX48" fmla="*/ 527413 w 547958"/>
              <a:gd name="connsiteY48" fmla="*/ 246546 h 547879"/>
              <a:gd name="connsiteX49" fmla="*/ 547959 w 547958"/>
              <a:gd name="connsiteY49" fmla="*/ 267091 h 547879"/>
              <a:gd name="connsiteX50" fmla="*/ 530202 w 547958"/>
              <a:gd name="connsiteY50" fmla="*/ 287450 h 547879"/>
              <a:gd name="connsiteX51" fmla="*/ 527413 w 547958"/>
              <a:gd name="connsiteY51" fmla="*/ 287637 h 547879"/>
              <a:gd name="connsiteX52" fmla="*/ 212251 w 547958"/>
              <a:gd name="connsiteY52" fmla="*/ 287637 h 547879"/>
              <a:gd name="connsiteX53" fmla="*/ 191705 w 547958"/>
              <a:gd name="connsiteY53" fmla="*/ 267091 h 547879"/>
              <a:gd name="connsiteX54" fmla="*/ 209463 w 547958"/>
              <a:gd name="connsiteY54" fmla="*/ 246732 h 547879"/>
              <a:gd name="connsiteX55" fmla="*/ 212251 w 547958"/>
              <a:gd name="connsiteY55" fmla="*/ 246546 h 547879"/>
              <a:gd name="connsiteX56" fmla="*/ 527413 w 547958"/>
              <a:gd name="connsiteY56" fmla="*/ 246546 h 547879"/>
              <a:gd name="connsiteX57" fmla="*/ 212251 w 547958"/>
              <a:gd name="connsiteY57" fmla="*/ 246546 h 547879"/>
              <a:gd name="connsiteX58" fmla="*/ 116366 w 547958"/>
              <a:gd name="connsiteY58" fmla="*/ 0 h 547879"/>
              <a:gd name="connsiteX59" fmla="*/ 164306 w 547958"/>
              <a:gd name="connsiteY59" fmla="*/ 47939 h 547879"/>
              <a:gd name="connsiteX60" fmla="*/ 164306 w 547958"/>
              <a:gd name="connsiteY60" fmla="*/ 116366 h 547879"/>
              <a:gd name="connsiteX61" fmla="*/ 116366 w 547958"/>
              <a:gd name="connsiteY61" fmla="*/ 164306 h 547879"/>
              <a:gd name="connsiteX62" fmla="*/ 47939 w 547958"/>
              <a:gd name="connsiteY62" fmla="*/ 164306 h 547879"/>
              <a:gd name="connsiteX63" fmla="*/ 0 w 547958"/>
              <a:gd name="connsiteY63" fmla="*/ 116366 h 547879"/>
              <a:gd name="connsiteX64" fmla="*/ 0 w 547958"/>
              <a:gd name="connsiteY64" fmla="*/ 47939 h 547879"/>
              <a:gd name="connsiteX65" fmla="*/ 47939 w 547958"/>
              <a:gd name="connsiteY65" fmla="*/ 0 h 547879"/>
              <a:gd name="connsiteX66" fmla="*/ 116366 w 547958"/>
              <a:gd name="connsiteY66" fmla="*/ 0 h 547879"/>
              <a:gd name="connsiteX67" fmla="*/ 116366 w 547958"/>
              <a:gd name="connsiteY67" fmla="*/ 41091 h 547879"/>
              <a:gd name="connsiteX68" fmla="*/ 47939 w 547958"/>
              <a:gd name="connsiteY68" fmla="*/ 41091 h 547879"/>
              <a:gd name="connsiteX69" fmla="*/ 41091 w 547958"/>
              <a:gd name="connsiteY69" fmla="*/ 47939 h 547879"/>
              <a:gd name="connsiteX70" fmla="*/ 41091 w 547958"/>
              <a:gd name="connsiteY70" fmla="*/ 116366 h 547879"/>
              <a:gd name="connsiteX71" fmla="*/ 47939 w 547958"/>
              <a:gd name="connsiteY71" fmla="*/ 123215 h 547879"/>
              <a:gd name="connsiteX72" fmla="*/ 116366 w 547958"/>
              <a:gd name="connsiteY72" fmla="*/ 123215 h 547879"/>
              <a:gd name="connsiteX73" fmla="*/ 123215 w 547958"/>
              <a:gd name="connsiteY73" fmla="*/ 116366 h 547879"/>
              <a:gd name="connsiteX74" fmla="*/ 123215 w 547958"/>
              <a:gd name="connsiteY74" fmla="*/ 47939 h 547879"/>
              <a:gd name="connsiteX75" fmla="*/ 116366 w 547958"/>
              <a:gd name="connsiteY75" fmla="*/ 41091 h 547879"/>
              <a:gd name="connsiteX76" fmla="*/ 212251 w 547958"/>
              <a:gd name="connsiteY76" fmla="*/ 54788 h 547879"/>
              <a:gd name="connsiteX77" fmla="*/ 527413 w 547958"/>
              <a:gd name="connsiteY77" fmla="*/ 54788 h 547879"/>
              <a:gd name="connsiteX78" fmla="*/ 547959 w 547958"/>
              <a:gd name="connsiteY78" fmla="*/ 75333 h 547879"/>
              <a:gd name="connsiteX79" fmla="*/ 530202 w 547958"/>
              <a:gd name="connsiteY79" fmla="*/ 95691 h 547879"/>
              <a:gd name="connsiteX80" fmla="*/ 527413 w 547958"/>
              <a:gd name="connsiteY80" fmla="*/ 95879 h 547879"/>
              <a:gd name="connsiteX81" fmla="*/ 212251 w 547958"/>
              <a:gd name="connsiteY81" fmla="*/ 95879 h 547879"/>
              <a:gd name="connsiteX82" fmla="*/ 191705 w 547958"/>
              <a:gd name="connsiteY82" fmla="*/ 75333 h 547879"/>
              <a:gd name="connsiteX83" fmla="*/ 209463 w 547958"/>
              <a:gd name="connsiteY83" fmla="*/ 54976 h 547879"/>
              <a:gd name="connsiteX84" fmla="*/ 212251 w 547958"/>
              <a:gd name="connsiteY84" fmla="*/ 54788 h 547879"/>
              <a:gd name="connsiteX85" fmla="*/ 527413 w 547958"/>
              <a:gd name="connsiteY85" fmla="*/ 54788 h 547879"/>
              <a:gd name="connsiteX86" fmla="*/ 212251 w 547958"/>
              <a:gd name="connsiteY86" fmla="*/ 54788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547958" h="547879">
                <a:moveTo>
                  <a:pt x="116366" y="383573"/>
                </a:moveTo>
                <a:cubicBezTo>
                  <a:pt x="142842" y="383573"/>
                  <a:pt x="164306" y="405036"/>
                  <a:pt x="164306" y="431512"/>
                </a:cubicBezTo>
                <a:lnTo>
                  <a:pt x="164306" y="499940"/>
                </a:lnTo>
                <a:cubicBezTo>
                  <a:pt x="164306" y="526416"/>
                  <a:pt x="142842" y="547879"/>
                  <a:pt x="116366" y="547879"/>
                </a:cubicBezTo>
                <a:lnTo>
                  <a:pt x="47939" y="547879"/>
                </a:lnTo>
                <a:cubicBezTo>
                  <a:pt x="21463" y="547879"/>
                  <a:pt x="0" y="526416"/>
                  <a:pt x="0" y="499940"/>
                </a:cubicBezTo>
                <a:lnTo>
                  <a:pt x="0" y="431512"/>
                </a:lnTo>
                <a:cubicBezTo>
                  <a:pt x="0" y="405036"/>
                  <a:pt x="21463" y="383573"/>
                  <a:pt x="47939" y="383573"/>
                </a:cubicBezTo>
                <a:lnTo>
                  <a:pt x="116366" y="383573"/>
                </a:lnTo>
                <a:close/>
                <a:moveTo>
                  <a:pt x="116366" y="424664"/>
                </a:moveTo>
                <a:lnTo>
                  <a:pt x="47939" y="424664"/>
                </a:lnTo>
                <a:cubicBezTo>
                  <a:pt x="44157" y="424664"/>
                  <a:pt x="41091" y="427732"/>
                  <a:pt x="41091" y="431512"/>
                </a:cubicBezTo>
                <a:lnTo>
                  <a:pt x="41091" y="499940"/>
                </a:lnTo>
                <a:cubicBezTo>
                  <a:pt x="41091" y="503723"/>
                  <a:pt x="44157" y="506788"/>
                  <a:pt x="47939" y="506788"/>
                </a:cubicBezTo>
                <a:lnTo>
                  <a:pt x="116366" y="506788"/>
                </a:lnTo>
                <a:cubicBezTo>
                  <a:pt x="120149" y="506788"/>
                  <a:pt x="123215" y="503723"/>
                  <a:pt x="123215" y="499940"/>
                </a:cubicBezTo>
                <a:lnTo>
                  <a:pt x="123215" y="431512"/>
                </a:lnTo>
                <a:cubicBezTo>
                  <a:pt x="123215" y="427732"/>
                  <a:pt x="120149" y="424664"/>
                  <a:pt x="116366" y="424664"/>
                </a:cubicBezTo>
                <a:close/>
                <a:moveTo>
                  <a:pt x="212251" y="438303"/>
                </a:moveTo>
                <a:lnTo>
                  <a:pt x="527413" y="438303"/>
                </a:lnTo>
                <a:cubicBezTo>
                  <a:pt x="538760" y="438303"/>
                  <a:pt x="547959" y="447502"/>
                  <a:pt x="547959" y="458849"/>
                </a:cubicBezTo>
                <a:cubicBezTo>
                  <a:pt x="547959" y="469250"/>
                  <a:pt x="540228" y="477847"/>
                  <a:pt x="530202" y="479208"/>
                </a:cubicBezTo>
                <a:lnTo>
                  <a:pt x="527413" y="479394"/>
                </a:lnTo>
                <a:lnTo>
                  <a:pt x="212251" y="479394"/>
                </a:lnTo>
                <a:cubicBezTo>
                  <a:pt x="200904" y="479394"/>
                  <a:pt x="191705" y="470195"/>
                  <a:pt x="191705" y="458849"/>
                </a:cubicBezTo>
                <a:cubicBezTo>
                  <a:pt x="191705" y="448447"/>
                  <a:pt x="199435" y="439851"/>
                  <a:pt x="209463" y="438490"/>
                </a:cubicBezTo>
                <a:lnTo>
                  <a:pt x="212251" y="438303"/>
                </a:lnTo>
                <a:lnTo>
                  <a:pt x="527413" y="438303"/>
                </a:lnTo>
                <a:lnTo>
                  <a:pt x="212251" y="438303"/>
                </a:lnTo>
                <a:close/>
                <a:moveTo>
                  <a:pt x="116366" y="191787"/>
                </a:moveTo>
                <a:cubicBezTo>
                  <a:pt x="142842" y="191787"/>
                  <a:pt x="164306" y="213250"/>
                  <a:pt x="164306" y="239727"/>
                </a:cubicBezTo>
                <a:lnTo>
                  <a:pt x="164306" y="308152"/>
                </a:lnTo>
                <a:cubicBezTo>
                  <a:pt x="164306" y="334628"/>
                  <a:pt x="142842" y="356091"/>
                  <a:pt x="116366" y="356091"/>
                </a:cubicBezTo>
                <a:lnTo>
                  <a:pt x="47939" y="356091"/>
                </a:lnTo>
                <a:cubicBezTo>
                  <a:pt x="21463" y="356091"/>
                  <a:pt x="0" y="334628"/>
                  <a:pt x="0" y="308152"/>
                </a:cubicBezTo>
                <a:lnTo>
                  <a:pt x="0" y="239727"/>
                </a:lnTo>
                <a:cubicBezTo>
                  <a:pt x="0" y="213250"/>
                  <a:pt x="21463" y="191787"/>
                  <a:pt x="47939" y="191787"/>
                </a:cubicBezTo>
                <a:lnTo>
                  <a:pt x="116366" y="191787"/>
                </a:lnTo>
                <a:close/>
                <a:moveTo>
                  <a:pt x="116366" y="232879"/>
                </a:moveTo>
                <a:lnTo>
                  <a:pt x="47939" y="232879"/>
                </a:lnTo>
                <a:cubicBezTo>
                  <a:pt x="44157" y="232879"/>
                  <a:pt x="41091" y="235944"/>
                  <a:pt x="41091" y="239727"/>
                </a:cubicBezTo>
                <a:lnTo>
                  <a:pt x="41091" y="308152"/>
                </a:lnTo>
                <a:cubicBezTo>
                  <a:pt x="41091" y="311935"/>
                  <a:pt x="44157" y="315000"/>
                  <a:pt x="47939" y="315000"/>
                </a:cubicBezTo>
                <a:lnTo>
                  <a:pt x="116366" y="315000"/>
                </a:lnTo>
                <a:cubicBezTo>
                  <a:pt x="120149" y="315000"/>
                  <a:pt x="123215" y="311935"/>
                  <a:pt x="123215" y="308152"/>
                </a:cubicBezTo>
                <a:lnTo>
                  <a:pt x="123215" y="239727"/>
                </a:lnTo>
                <a:cubicBezTo>
                  <a:pt x="123215" y="235944"/>
                  <a:pt x="120149" y="232879"/>
                  <a:pt x="116366" y="232879"/>
                </a:cubicBezTo>
                <a:close/>
                <a:moveTo>
                  <a:pt x="212251" y="246546"/>
                </a:moveTo>
                <a:lnTo>
                  <a:pt x="527413" y="246546"/>
                </a:lnTo>
                <a:cubicBezTo>
                  <a:pt x="538760" y="246546"/>
                  <a:pt x="547959" y="255745"/>
                  <a:pt x="547959" y="267091"/>
                </a:cubicBezTo>
                <a:cubicBezTo>
                  <a:pt x="547959" y="277493"/>
                  <a:pt x="540228" y="286089"/>
                  <a:pt x="530202" y="287450"/>
                </a:cubicBezTo>
                <a:lnTo>
                  <a:pt x="527413" y="287637"/>
                </a:lnTo>
                <a:lnTo>
                  <a:pt x="212251" y="287637"/>
                </a:lnTo>
                <a:cubicBezTo>
                  <a:pt x="200904" y="287637"/>
                  <a:pt x="191705" y="278438"/>
                  <a:pt x="191705" y="267091"/>
                </a:cubicBezTo>
                <a:cubicBezTo>
                  <a:pt x="191705" y="256690"/>
                  <a:pt x="199435" y="248093"/>
                  <a:pt x="209463" y="246732"/>
                </a:cubicBezTo>
                <a:lnTo>
                  <a:pt x="212251" y="246546"/>
                </a:lnTo>
                <a:lnTo>
                  <a:pt x="527413" y="246546"/>
                </a:lnTo>
                <a:lnTo>
                  <a:pt x="212251" y="246546"/>
                </a:lnTo>
                <a:close/>
                <a:moveTo>
                  <a:pt x="116366" y="0"/>
                </a:moveTo>
                <a:cubicBezTo>
                  <a:pt x="142842" y="0"/>
                  <a:pt x="164306" y="21463"/>
                  <a:pt x="164306" y="47939"/>
                </a:cubicBezTo>
                <a:lnTo>
                  <a:pt x="164306" y="116366"/>
                </a:lnTo>
                <a:cubicBezTo>
                  <a:pt x="164306" y="142842"/>
                  <a:pt x="142842" y="164306"/>
                  <a:pt x="116366" y="164306"/>
                </a:cubicBezTo>
                <a:lnTo>
                  <a:pt x="47939" y="164306"/>
                </a:lnTo>
                <a:cubicBezTo>
                  <a:pt x="21463" y="164306"/>
                  <a:pt x="0" y="142842"/>
                  <a:pt x="0" y="116366"/>
                </a:cubicBezTo>
                <a:lnTo>
                  <a:pt x="0" y="47939"/>
                </a:lnTo>
                <a:cubicBezTo>
                  <a:pt x="0" y="21463"/>
                  <a:pt x="21463" y="0"/>
                  <a:pt x="47939" y="0"/>
                </a:cubicBezTo>
                <a:lnTo>
                  <a:pt x="116366" y="0"/>
                </a:lnTo>
                <a:close/>
                <a:moveTo>
                  <a:pt x="116366" y="41091"/>
                </a:moveTo>
                <a:lnTo>
                  <a:pt x="47939" y="41091"/>
                </a:lnTo>
                <a:cubicBezTo>
                  <a:pt x="44157" y="41091"/>
                  <a:pt x="41091" y="44157"/>
                  <a:pt x="41091" y="47939"/>
                </a:cubicBezTo>
                <a:lnTo>
                  <a:pt x="41091" y="116366"/>
                </a:lnTo>
                <a:cubicBezTo>
                  <a:pt x="41091" y="120149"/>
                  <a:pt x="44157" y="123215"/>
                  <a:pt x="47939" y="123215"/>
                </a:cubicBezTo>
                <a:lnTo>
                  <a:pt x="116366" y="123215"/>
                </a:lnTo>
                <a:cubicBezTo>
                  <a:pt x="120149" y="123215"/>
                  <a:pt x="123215" y="120149"/>
                  <a:pt x="123215" y="116366"/>
                </a:cubicBezTo>
                <a:lnTo>
                  <a:pt x="123215" y="47939"/>
                </a:lnTo>
                <a:cubicBezTo>
                  <a:pt x="123215" y="44157"/>
                  <a:pt x="120149" y="41091"/>
                  <a:pt x="116366" y="41091"/>
                </a:cubicBezTo>
                <a:close/>
                <a:moveTo>
                  <a:pt x="212251" y="54788"/>
                </a:moveTo>
                <a:lnTo>
                  <a:pt x="527413" y="54788"/>
                </a:lnTo>
                <a:cubicBezTo>
                  <a:pt x="538760" y="54788"/>
                  <a:pt x="547959" y="63987"/>
                  <a:pt x="547959" y="75333"/>
                </a:cubicBezTo>
                <a:cubicBezTo>
                  <a:pt x="547959" y="85735"/>
                  <a:pt x="540228" y="94331"/>
                  <a:pt x="530202" y="95691"/>
                </a:cubicBezTo>
                <a:lnTo>
                  <a:pt x="527413" y="95879"/>
                </a:lnTo>
                <a:lnTo>
                  <a:pt x="212251" y="95879"/>
                </a:lnTo>
                <a:cubicBezTo>
                  <a:pt x="200904" y="95879"/>
                  <a:pt x="191705" y="86680"/>
                  <a:pt x="191705" y="75333"/>
                </a:cubicBezTo>
                <a:cubicBezTo>
                  <a:pt x="191705" y="64932"/>
                  <a:pt x="199435" y="56336"/>
                  <a:pt x="209463" y="54976"/>
                </a:cubicBezTo>
                <a:lnTo>
                  <a:pt x="212251" y="54788"/>
                </a:lnTo>
                <a:lnTo>
                  <a:pt x="527413" y="54788"/>
                </a:lnTo>
                <a:lnTo>
                  <a:pt x="212251" y="5478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Graphic 66" descr="Brain circuit&#10;Keyword: fluent-icon, outlook;&#10;Metaphor: think, ai;&#10;&#10;">
            <a:extLst>
              <a:ext uri="{FF2B5EF4-FFF2-40B4-BE49-F238E27FC236}">
                <a16:creationId xmlns:a16="http://schemas.microsoft.com/office/drawing/2014/main" id="{EDBE71C9-AD6B-7CE7-C95D-62FDDAD42BBB}"/>
              </a:ext>
            </a:extLst>
          </p:cNvPr>
          <p:cNvSpPr/>
          <p:nvPr/>
        </p:nvSpPr>
        <p:spPr>
          <a:xfrm>
            <a:off x="9096449" y="3096523"/>
            <a:ext cx="547518" cy="547611"/>
          </a:xfrm>
          <a:custGeom>
            <a:avLst/>
            <a:gdLst>
              <a:gd name="connsiteX0" fmla="*/ 140769 w 547518"/>
              <a:gd name="connsiteY0" fmla="*/ 27549 h 547611"/>
              <a:gd name="connsiteX1" fmla="*/ 222974 w 547518"/>
              <a:gd name="connsiteY1" fmla="*/ 0 h 547611"/>
              <a:gd name="connsiteX2" fmla="*/ 265889 w 547518"/>
              <a:gd name="connsiteY2" fmla="*/ 15748 h 547611"/>
              <a:gd name="connsiteX3" fmla="*/ 273759 w 547518"/>
              <a:gd name="connsiteY3" fmla="*/ 24090 h 547611"/>
              <a:gd name="connsiteX4" fmla="*/ 281630 w 547518"/>
              <a:gd name="connsiteY4" fmla="*/ 15748 h 547611"/>
              <a:gd name="connsiteX5" fmla="*/ 324545 w 547518"/>
              <a:gd name="connsiteY5" fmla="*/ 0 h 547611"/>
              <a:gd name="connsiteX6" fmla="*/ 406749 w 547518"/>
              <a:gd name="connsiteY6" fmla="*/ 27549 h 547611"/>
              <a:gd name="connsiteX7" fmla="*/ 443810 w 547518"/>
              <a:gd name="connsiteY7" fmla="*/ 83374 h 547611"/>
              <a:gd name="connsiteX8" fmla="*/ 473820 w 547518"/>
              <a:gd name="connsiteY8" fmla="*/ 98905 h 547611"/>
              <a:gd name="connsiteX9" fmla="*/ 502255 w 547518"/>
              <a:gd name="connsiteY9" fmla="*/ 147494 h 547611"/>
              <a:gd name="connsiteX10" fmla="*/ 510334 w 547518"/>
              <a:gd name="connsiteY10" fmla="*/ 207246 h 547611"/>
              <a:gd name="connsiteX11" fmla="*/ 505471 w 547518"/>
              <a:gd name="connsiteY11" fmla="*/ 238109 h 547611"/>
              <a:gd name="connsiteX12" fmla="*/ 507271 w 547518"/>
              <a:gd name="connsiteY12" fmla="*/ 238920 h 547611"/>
              <a:gd name="connsiteX13" fmla="*/ 531775 w 547518"/>
              <a:gd name="connsiteY13" fmla="*/ 261126 h 547611"/>
              <a:gd name="connsiteX14" fmla="*/ 547518 w 547518"/>
              <a:gd name="connsiteY14" fmla="*/ 341341 h 547611"/>
              <a:gd name="connsiteX15" fmla="*/ 512939 w 547518"/>
              <a:gd name="connsiteY15" fmla="*/ 424471 h 547611"/>
              <a:gd name="connsiteX16" fmla="*/ 478159 w 547518"/>
              <a:gd name="connsiteY16" fmla="*/ 443361 h 547611"/>
              <a:gd name="connsiteX17" fmla="*/ 450242 w 547518"/>
              <a:gd name="connsiteY17" fmla="*/ 501905 h 547611"/>
              <a:gd name="connsiteX18" fmla="*/ 358281 w 547518"/>
              <a:gd name="connsiteY18" fmla="*/ 547612 h 547611"/>
              <a:gd name="connsiteX19" fmla="*/ 282262 w 547518"/>
              <a:gd name="connsiteY19" fmla="*/ 511698 h 547611"/>
              <a:gd name="connsiteX20" fmla="*/ 273759 w 547518"/>
              <a:gd name="connsiteY20" fmla="*/ 501952 h 547611"/>
              <a:gd name="connsiteX21" fmla="*/ 265254 w 547518"/>
              <a:gd name="connsiteY21" fmla="*/ 511698 h 547611"/>
              <a:gd name="connsiteX22" fmla="*/ 189236 w 547518"/>
              <a:gd name="connsiteY22" fmla="*/ 547612 h 547611"/>
              <a:gd name="connsiteX23" fmla="*/ 97276 w 547518"/>
              <a:gd name="connsiteY23" fmla="*/ 501905 h 547611"/>
              <a:gd name="connsiteX24" fmla="*/ 69359 w 547518"/>
              <a:gd name="connsiteY24" fmla="*/ 443361 h 547611"/>
              <a:gd name="connsiteX25" fmla="*/ 34580 w 547518"/>
              <a:gd name="connsiteY25" fmla="*/ 424471 h 547611"/>
              <a:gd name="connsiteX26" fmla="*/ 0 w 547518"/>
              <a:gd name="connsiteY26" fmla="*/ 341341 h 547611"/>
              <a:gd name="connsiteX27" fmla="*/ 15742 w 547518"/>
              <a:gd name="connsiteY27" fmla="*/ 261126 h 547611"/>
              <a:gd name="connsiteX28" fmla="*/ 40247 w 547518"/>
              <a:gd name="connsiteY28" fmla="*/ 238920 h 547611"/>
              <a:gd name="connsiteX29" fmla="*/ 42047 w 547518"/>
              <a:gd name="connsiteY29" fmla="*/ 238109 h 547611"/>
              <a:gd name="connsiteX30" fmla="*/ 37185 w 547518"/>
              <a:gd name="connsiteY30" fmla="*/ 207246 h 547611"/>
              <a:gd name="connsiteX31" fmla="*/ 45264 w 547518"/>
              <a:gd name="connsiteY31" fmla="*/ 147494 h 547611"/>
              <a:gd name="connsiteX32" fmla="*/ 73699 w 547518"/>
              <a:gd name="connsiteY32" fmla="*/ 98905 h 547611"/>
              <a:gd name="connsiteX33" fmla="*/ 103708 w 547518"/>
              <a:gd name="connsiteY33" fmla="*/ 83374 h 547611"/>
              <a:gd name="connsiteX34" fmla="*/ 140769 w 547518"/>
              <a:gd name="connsiteY34" fmla="*/ 27549 h 547611"/>
              <a:gd name="connsiteX35" fmla="*/ 166010 w 547518"/>
              <a:gd name="connsiteY35" fmla="*/ 59973 h 547611"/>
              <a:gd name="connsiteX36" fmla="*/ 142305 w 547518"/>
              <a:gd name="connsiteY36" fmla="*/ 104965 h 547611"/>
              <a:gd name="connsiteX37" fmla="*/ 133771 w 547518"/>
              <a:gd name="connsiteY37" fmla="*/ 121634 h 547611"/>
              <a:gd name="connsiteX38" fmla="*/ 115258 w 547518"/>
              <a:gd name="connsiteY38" fmla="*/ 124455 h 547611"/>
              <a:gd name="connsiteX39" fmla="*/ 101817 w 547518"/>
              <a:gd name="connsiteY39" fmla="*/ 128869 h 547611"/>
              <a:gd name="connsiteX40" fmla="*/ 84389 w 547518"/>
              <a:gd name="connsiteY40" fmla="*/ 160053 h 547611"/>
              <a:gd name="connsiteX41" fmla="*/ 78235 w 547518"/>
              <a:gd name="connsiteY41" fmla="*/ 205401 h 547611"/>
              <a:gd name="connsiteX42" fmla="*/ 88252 w 547518"/>
              <a:gd name="connsiteY42" fmla="*/ 241843 h 547611"/>
              <a:gd name="connsiteX43" fmla="*/ 90524 w 547518"/>
              <a:gd name="connsiteY43" fmla="*/ 246385 h 547611"/>
              <a:gd name="connsiteX44" fmla="*/ 120167 w 547518"/>
              <a:gd name="connsiteY44" fmla="*/ 246385 h 547611"/>
              <a:gd name="connsiteX45" fmla="*/ 198036 w 547518"/>
              <a:gd name="connsiteY45" fmla="*/ 318768 h 547611"/>
              <a:gd name="connsiteX46" fmla="*/ 232488 w 547518"/>
              <a:gd name="connsiteY46" fmla="*/ 369658 h 547611"/>
              <a:gd name="connsiteX47" fmla="*/ 177700 w 547518"/>
              <a:gd name="connsiteY47" fmla="*/ 424446 h 547611"/>
              <a:gd name="connsiteX48" fmla="*/ 122912 w 547518"/>
              <a:gd name="connsiteY48" fmla="*/ 369658 h 547611"/>
              <a:gd name="connsiteX49" fmla="*/ 156752 w 547518"/>
              <a:gd name="connsiteY49" fmla="*/ 319017 h 547611"/>
              <a:gd name="connsiteX50" fmla="*/ 120167 w 547518"/>
              <a:gd name="connsiteY50" fmla="*/ 287476 h 547611"/>
              <a:gd name="connsiteX51" fmla="*/ 48943 w 547518"/>
              <a:gd name="connsiteY51" fmla="*/ 287476 h 547611"/>
              <a:gd name="connsiteX52" fmla="*/ 48254 w 547518"/>
              <a:gd name="connsiteY52" fmla="*/ 287465 h 547611"/>
              <a:gd name="connsiteX53" fmla="*/ 41091 w 547518"/>
              <a:gd name="connsiteY53" fmla="*/ 341341 h 547611"/>
              <a:gd name="connsiteX54" fmla="*/ 61335 w 547518"/>
              <a:gd name="connsiteY54" fmla="*/ 393285 h 547611"/>
              <a:gd name="connsiteX55" fmla="*/ 88022 w 547518"/>
              <a:gd name="connsiteY55" fmla="*/ 405215 h 547611"/>
              <a:gd name="connsiteX56" fmla="*/ 108567 w 547518"/>
              <a:gd name="connsiteY56" fmla="*/ 425761 h 547611"/>
              <a:gd name="connsiteX57" fmla="*/ 129374 w 547518"/>
              <a:gd name="connsiteY57" fmla="*/ 476251 h 547611"/>
              <a:gd name="connsiteX58" fmla="*/ 189236 w 547518"/>
              <a:gd name="connsiteY58" fmla="*/ 506521 h 547611"/>
              <a:gd name="connsiteX59" fmla="*/ 235517 w 547518"/>
              <a:gd name="connsiteY59" fmla="*/ 483340 h 547611"/>
              <a:gd name="connsiteX60" fmla="*/ 249718 w 547518"/>
              <a:gd name="connsiteY60" fmla="*/ 464570 h 547611"/>
              <a:gd name="connsiteX61" fmla="*/ 252893 w 547518"/>
              <a:gd name="connsiteY61" fmla="*/ 458192 h 547611"/>
              <a:gd name="connsiteX62" fmla="*/ 253036 w 547518"/>
              <a:gd name="connsiteY62" fmla="*/ 457820 h 547611"/>
              <a:gd name="connsiteX63" fmla="*/ 253036 w 547518"/>
              <a:gd name="connsiteY63" fmla="*/ 390557 h 547611"/>
              <a:gd name="connsiteX64" fmla="*/ 253033 w 547518"/>
              <a:gd name="connsiteY64" fmla="*/ 390203 h 547611"/>
              <a:gd name="connsiteX65" fmla="*/ 253036 w 547518"/>
              <a:gd name="connsiteY65" fmla="*/ 389850 h 547611"/>
              <a:gd name="connsiteX66" fmla="*/ 253036 w 547518"/>
              <a:gd name="connsiteY66" fmla="*/ 198445 h 547611"/>
              <a:gd name="connsiteX67" fmla="*/ 228505 w 547518"/>
              <a:gd name="connsiteY67" fmla="*/ 198445 h 547611"/>
              <a:gd name="connsiteX68" fmla="*/ 177700 w 547518"/>
              <a:gd name="connsiteY68" fmla="*/ 232688 h 547611"/>
              <a:gd name="connsiteX69" fmla="*/ 122912 w 547518"/>
              <a:gd name="connsiteY69" fmla="*/ 177900 h 547611"/>
              <a:gd name="connsiteX70" fmla="*/ 177700 w 547518"/>
              <a:gd name="connsiteY70" fmla="*/ 123112 h 547611"/>
              <a:gd name="connsiteX71" fmla="*/ 228505 w 547518"/>
              <a:gd name="connsiteY71" fmla="*/ 157354 h 547611"/>
              <a:gd name="connsiteX72" fmla="*/ 253036 w 547518"/>
              <a:gd name="connsiteY72" fmla="*/ 157354 h 547611"/>
              <a:gd name="connsiteX73" fmla="*/ 253036 w 547518"/>
              <a:gd name="connsiteY73" fmla="*/ 88147 h 547611"/>
              <a:gd name="connsiteX74" fmla="*/ 253030 w 547518"/>
              <a:gd name="connsiteY74" fmla="*/ 87836 h 547611"/>
              <a:gd name="connsiteX75" fmla="*/ 252967 w 547518"/>
              <a:gd name="connsiteY75" fmla="*/ 86278 h 547611"/>
              <a:gd name="connsiteX76" fmla="*/ 252403 w 547518"/>
              <a:gd name="connsiteY76" fmla="*/ 80075 h 547611"/>
              <a:gd name="connsiteX77" fmla="*/ 248017 w 547518"/>
              <a:gd name="connsiteY77" fmla="*/ 61522 h 547611"/>
              <a:gd name="connsiteX78" fmla="*/ 238575 w 547518"/>
              <a:gd name="connsiteY78" fmla="*/ 46448 h 547611"/>
              <a:gd name="connsiteX79" fmla="*/ 222974 w 547518"/>
              <a:gd name="connsiteY79" fmla="*/ 41091 h 547611"/>
              <a:gd name="connsiteX80" fmla="*/ 166010 w 547518"/>
              <a:gd name="connsiteY80" fmla="*/ 59973 h 547611"/>
              <a:gd name="connsiteX81" fmla="*/ 294483 w 547518"/>
              <a:gd name="connsiteY81" fmla="*/ 410749 h 547611"/>
              <a:gd name="connsiteX82" fmla="*/ 294483 w 547518"/>
              <a:gd name="connsiteY82" fmla="*/ 457820 h 547611"/>
              <a:gd name="connsiteX83" fmla="*/ 294623 w 547518"/>
              <a:gd name="connsiteY83" fmla="*/ 458192 h 547611"/>
              <a:gd name="connsiteX84" fmla="*/ 297800 w 547518"/>
              <a:gd name="connsiteY84" fmla="*/ 464570 h 547611"/>
              <a:gd name="connsiteX85" fmla="*/ 311999 w 547518"/>
              <a:gd name="connsiteY85" fmla="*/ 483340 h 547611"/>
              <a:gd name="connsiteX86" fmla="*/ 358281 w 547518"/>
              <a:gd name="connsiteY86" fmla="*/ 506521 h 547611"/>
              <a:gd name="connsiteX87" fmla="*/ 418145 w 547518"/>
              <a:gd name="connsiteY87" fmla="*/ 476251 h 547611"/>
              <a:gd name="connsiteX88" fmla="*/ 438950 w 547518"/>
              <a:gd name="connsiteY88" fmla="*/ 425761 h 547611"/>
              <a:gd name="connsiteX89" fmla="*/ 459496 w 547518"/>
              <a:gd name="connsiteY89" fmla="*/ 405215 h 547611"/>
              <a:gd name="connsiteX90" fmla="*/ 486183 w 547518"/>
              <a:gd name="connsiteY90" fmla="*/ 393285 h 547611"/>
              <a:gd name="connsiteX91" fmla="*/ 506427 w 547518"/>
              <a:gd name="connsiteY91" fmla="*/ 341341 h 547611"/>
              <a:gd name="connsiteX92" fmla="*/ 496867 w 547518"/>
              <a:gd name="connsiteY92" fmla="*/ 282800 h 547611"/>
              <a:gd name="connsiteX93" fmla="*/ 489742 w 547518"/>
              <a:gd name="connsiteY93" fmla="*/ 276086 h 547611"/>
              <a:gd name="connsiteX94" fmla="*/ 476365 w 547518"/>
              <a:gd name="connsiteY94" fmla="*/ 273779 h 547611"/>
              <a:gd name="connsiteX95" fmla="*/ 458252 w 547518"/>
              <a:gd name="connsiteY95" fmla="*/ 262931 h 547611"/>
              <a:gd name="connsiteX96" fmla="*/ 459266 w 547518"/>
              <a:gd name="connsiteY96" fmla="*/ 241843 h 547611"/>
              <a:gd name="connsiteX97" fmla="*/ 469284 w 547518"/>
              <a:gd name="connsiteY97" fmla="*/ 205401 h 547611"/>
              <a:gd name="connsiteX98" fmla="*/ 463128 w 547518"/>
              <a:gd name="connsiteY98" fmla="*/ 160053 h 547611"/>
              <a:gd name="connsiteX99" fmla="*/ 445700 w 547518"/>
              <a:gd name="connsiteY99" fmla="*/ 128869 h 547611"/>
              <a:gd name="connsiteX100" fmla="*/ 432261 w 547518"/>
              <a:gd name="connsiteY100" fmla="*/ 124455 h 547611"/>
              <a:gd name="connsiteX101" fmla="*/ 413748 w 547518"/>
              <a:gd name="connsiteY101" fmla="*/ 121634 h 547611"/>
              <a:gd name="connsiteX102" fmla="*/ 405212 w 547518"/>
              <a:gd name="connsiteY102" fmla="*/ 104965 h 547611"/>
              <a:gd name="connsiteX103" fmla="*/ 381508 w 547518"/>
              <a:gd name="connsiteY103" fmla="*/ 59973 h 547611"/>
              <a:gd name="connsiteX104" fmla="*/ 324545 w 547518"/>
              <a:gd name="connsiteY104" fmla="*/ 41091 h 547611"/>
              <a:gd name="connsiteX105" fmla="*/ 308944 w 547518"/>
              <a:gd name="connsiteY105" fmla="*/ 46448 h 547611"/>
              <a:gd name="connsiteX106" fmla="*/ 299501 w 547518"/>
              <a:gd name="connsiteY106" fmla="*/ 61522 h 547611"/>
              <a:gd name="connsiteX107" fmla="*/ 295116 w 547518"/>
              <a:gd name="connsiteY107" fmla="*/ 80075 h 547611"/>
              <a:gd name="connsiteX108" fmla="*/ 294551 w 547518"/>
              <a:gd name="connsiteY108" fmla="*/ 86278 h 547611"/>
              <a:gd name="connsiteX109" fmla="*/ 294488 w 547518"/>
              <a:gd name="connsiteY109" fmla="*/ 87836 h 547611"/>
              <a:gd name="connsiteX110" fmla="*/ 294483 w 547518"/>
              <a:gd name="connsiteY110" fmla="*/ 88147 h 547611"/>
              <a:gd name="connsiteX111" fmla="*/ 294483 w 547518"/>
              <a:gd name="connsiteY111" fmla="*/ 369658 h 547611"/>
              <a:gd name="connsiteX112" fmla="*/ 311930 w 547518"/>
              <a:gd name="connsiteY112" fmla="*/ 369658 h 547611"/>
              <a:gd name="connsiteX113" fmla="*/ 348912 w 547518"/>
              <a:gd name="connsiteY113" fmla="*/ 332676 h 547611"/>
              <a:gd name="connsiteX114" fmla="*/ 348912 w 547518"/>
              <a:gd name="connsiteY114" fmla="*/ 283493 h 547611"/>
              <a:gd name="connsiteX115" fmla="*/ 314669 w 547518"/>
              <a:gd name="connsiteY115" fmla="*/ 232688 h 547611"/>
              <a:gd name="connsiteX116" fmla="*/ 369457 w 547518"/>
              <a:gd name="connsiteY116" fmla="*/ 177900 h 547611"/>
              <a:gd name="connsiteX117" fmla="*/ 424245 w 547518"/>
              <a:gd name="connsiteY117" fmla="*/ 232688 h 547611"/>
              <a:gd name="connsiteX118" fmla="*/ 390003 w 547518"/>
              <a:gd name="connsiteY118" fmla="*/ 283493 h 547611"/>
              <a:gd name="connsiteX119" fmla="*/ 390003 w 547518"/>
              <a:gd name="connsiteY119" fmla="*/ 332676 h 547611"/>
              <a:gd name="connsiteX120" fmla="*/ 311930 w 547518"/>
              <a:gd name="connsiteY120" fmla="*/ 410749 h 547611"/>
              <a:gd name="connsiteX121" fmla="*/ 294483 w 547518"/>
              <a:gd name="connsiteY121" fmla="*/ 410749 h 547611"/>
              <a:gd name="connsiteX122" fmla="*/ 177700 w 547518"/>
              <a:gd name="connsiteY122" fmla="*/ 164203 h 547611"/>
              <a:gd name="connsiteX123" fmla="*/ 164003 w 547518"/>
              <a:gd name="connsiteY123" fmla="*/ 177900 h 547611"/>
              <a:gd name="connsiteX124" fmla="*/ 177700 w 547518"/>
              <a:gd name="connsiteY124" fmla="*/ 191597 h 547611"/>
              <a:gd name="connsiteX125" fmla="*/ 191397 w 547518"/>
              <a:gd name="connsiteY125" fmla="*/ 177900 h 547611"/>
              <a:gd name="connsiteX126" fmla="*/ 177700 w 547518"/>
              <a:gd name="connsiteY126" fmla="*/ 164203 h 547611"/>
              <a:gd name="connsiteX127" fmla="*/ 164003 w 547518"/>
              <a:gd name="connsiteY127" fmla="*/ 369658 h 547611"/>
              <a:gd name="connsiteX128" fmla="*/ 177700 w 547518"/>
              <a:gd name="connsiteY128" fmla="*/ 383355 h 547611"/>
              <a:gd name="connsiteX129" fmla="*/ 191397 w 547518"/>
              <a:gd name="connsiteY129" fmla="*/ 369658 h 547611"/>
              <a:gd name="connsiteX130" fmla="*/ 177700 w 547518"/>
              <a:gd name="connsiteY130" fmla="*/ 355961 h 547611"/>
              <a:gd name="connsiteX131" fmla="*/ 164003 w 547518"/>
              <a:gd name="connsiteY131" fmla="*/ 369658 h 547611"/>
              <a:gd name="connsiteX132" fmla="*/ 355760 w 547518"/>
              <a:gd name="connsiteY132" fmla="*/ 232688 h 547611"/>
              <a:gd name="connsiteX133" fmla="*/ 369457 w 547518"/>
              <a:gd name="connsiteY133" fmla="*/ 246385 h 547611"/>
              <a:gd name="connsiteX134" fmla="*/ 383154 w 547518"/>
              <a:gd name="connsiteY134" fmla="*/ 232688 h 547611"/>
              <a:gd name="connsiteX135" fmla="*/ 369457 w 547518"/>
              <a:gd name="connsiteY135" fmla="*/ 218991 h 547611"/>
              <a:gd name="connsiteX136" fmla="*/ 355760 w 547518"/>
              <a:gd name="connsiteY136" fmla="*/ 232688 h 54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547518" h="547611">
                <a:moveTo>
                  <a:pt x="140769" y="27549"/>
                </a:moveTo>
                <a:cubicBezTo>
                  <a:pt x="163551" y="9814"/>
                  <a:pt x="193355" y="0"/>
                  <a:pt x="222974" y="0"/>
                </a:cubicBezTo>
                <a:cubicBezTo>
                  <a:pt x="240684" y="0"/>
                  <a:pt x="255025" y="6084"/>
                  <a:pt x="265889" y="15748"/>
                </a:cubicBezTo>
                <a:cubicBezTo>
                  <a:pt x="268828" y="18363"/>
                  <a:pt x="271439" y="21172"/>
                  <a:pt x="273759" y="24090"/>
                </a:cubicBezTo>
                <a:cubicBezTo>
                  <a:pt x="276080" y="21172"/>
                  <a:pt x="278690" y="18363"/>
                  <a:pt x="281630" y="15748"/>
                </a:cubicBezTo>
                <a:cubicBezTo>
                  <a:pt x="292491" y="6084"/>
                  <a:pt x="306835" y="0"/>
                  <a:pt x="324545" y="0"/>
                </a:cubicBezTo>
                <a:cubicBezTo>
                  <a:pt x="354163" y="0"/>
                  <a:pt x="383968" y="9814"/>
                  <a:pt x="406749" y="27549"/>
                </a:cubicBezTo>
                <a:cubicBezTo>
                  <a:pt x="424473" y="41347"/>
                  <a:pt x="438367" y="60367"/>
                  <a:pt x="443810" y="83374"/>
                </a:cubicBezTo>
                <a:cubicBezTo>
                  <a:pt x="455321" y="85277"/>
                  <a:pt x="465550" y="91144"/>
                  <a:pt x="473820" y="98905"/>
                </a:cubicBezTo>
                <a:cubicBezTo>
                  <a:pt x="486988" y="111263"/>
                  <a:pt x="496354" y="129118"/>
                  <a:pt x="502255" y="147494"/>
                </a:cubicBezTo>
                <a:cubicBezTo>
                  <a:pt x="508241" y="166148"/>
                  <a:pt x="511238" y="187117"/>
                  <a:pt x="510334" y="207246"/>
                </a:cubicBezTo>
                <a:cubicBezTo>
                  <a:pt x="509871" y="217551"/>
                  <a:pt x="508361" y="228053"/>
                  <a:pt x="505471" y="238109"/>
                </a:cubicBezTo>
                <a:cubicBezTo>
                  <a:pt x="506074" y="238370"/>
                  <a:pt x="506674" y="238641"/>
                  <a:pt x="507271" y="238920"/>
                </a:cubicBezTo>
                <a:cubicBezTo>
                  <a:pt x="517412" y="243703"/>
                  <a:pt x="525608" y="251190"/>
                  <a:pt x="531775" y="261126"/>
                </a:cubicBezTo>
                <a:cubicBezTo>
                  <a:pt x="543420" y="279882"/>
                  <a:pt x="547518" y="306909"/>
                  <a:pt x="547518" y="341341"/>
                </a:cubicBezTo>
                <a:cubicBezTo>
                  <a:pt x="547518" y="380911"/>
                  <a:pt x="532394" y="407782"/>
                  <a:pt x="512939" y="424471"/>
                </a:cubicBezTo>
                <a:cubicBezTo>
                  <a:pt x="501650" y="434154"/>
                  <a:pt x="489191" y="440156"/>
                  <a:pt x="478159" y="443361"/>
                </a:cubicBezTo>
                <a:cubicBezTo>
                  <a:pt x="474338" y="462334"/>
                  <a:pt x="464780" y="483715"/>
                  <a:pt x="450242" y="501905"/>
                </a:cubicBezTo>
                <a:cubicBezTo>
                  <a:pt x="430442" y="526677"/>
                  <a:pt x="399665" y="547612"/>
                  <a:pt x="358281" y="547612"/>
                </a:cubicBezTo>
                <a:cubicBezTo>
                  <a:pt x="325126" y="547612"/>
                  <a:pt x="299028" y="529277"/>
                  <a:pt x="282262" y="511698"/>
                </a:cubicBezTo>
                <a:cubicBezTo>
                  <a:pt x="279197" y="508482"/>
                  <a:pt x="276356" y="505209"/>
                  <a:pt x="273759" y="501952"/>
                </a:cubicBezTo>
                <a:cubicBezTo>
                  <a:pt x="271160" y="505209"/>
                  <a:pt x="268322" y="508482"/>
                  <a:pt x="265254" y="511698"/>
                </a:cubicBezTo>
                <a:cubicBezTo>
                  <a:pt x="248491" y="529277"/>
                  <a:pt x="222390" y="547612"/>
                  <a:pt x="189236" y="547612"/>
                </a:cubicBezTo>
                <a:cubicBezTo>
                  <a:pt x="147853" y="547612"/>
                  <a:pt x="117077" y="526677"/>
                  <a:pt x="97276" y="501905"/>
                </a:cubicBezTo>
                <a:cubicBezTo>
                  <a:pt x="82737" y="483715"/>
                  <a:pt x="73180" y="462334"/>
                  <a:pt x="69359" y="443361"/>
                </a:cubicBezTo>
                <a:cubicBezTo>
                  <a:pt x="58327" y="440156"/>
                  <a:pt x="45868" y="434154"/>
                  <a:pt x="34580" y="424471"/>
                </a:cubicBezTo>
                <a:cubicBezTo>
                  <a:pt x="15125" y="407782"/>
                  <a:pt x="0" y="380911"/>
                  <a:pt x="0" y="341341"/>
                </a:cubicBezTo>
                <a:cubicBezTo>
                  <a:pt x="0" y="306909"/>
                  <a:pt x="4097" y="279882"/>
                  <a:pt x="15742" y="261126"/>
                </a:cubicBezTo>
                <a:cubicBezTo>
                  <a:pt x="21910" y="251190"/>
                  <a:pt x="30107" y="243703"/>
                  <a:pt x="40247" y="238920"/>
                </a:cubicBezTo>
                <a:cubicBezTo>
                  <a:pt x="40844" y="238641"/>
                  <a:pt x="41444" y="238370"/>
                  <a:pt x="42047" y="238109"/>
                </a:cubicBezTo>
                <a:cubicBezTo>
                  <a:pt x="39157" y="228053"/>
                  <a:pt x="37649" y="217551"/>
                  <a:pt x="37185" y="207246"/>
                </a:cubicBezTo>
                <a:cubicBezTo>
                  <a:pt x="36281" y="187117"/>
                  <a:pt x="39277" y="166148"/>
                  <a:pt x="45264" y="147494"/>
                </a:cubicBezTo>
                <a:cubicBezTo>
                  <a:pt x="51163" y="129118"/>
                  <a:pt x="60529" y="111263"/>
                  <a:pt x="73699" y="98905"/>
                </a:cubicBezTo>
                <a:cubicBezTo>
                  <a:pt x="81970" y="91144"/>
                  <a:pt x="92198" y="85277"/>
                  <a:pt x="103708" y="83374"/>
                </a:cubicBezTo>
                <a:cubicBezTo>
                  <a:pt x="109152" y="60367"/>
                  <a:pt x="123044" y="41347"/>
                  <a:pt x="140769" y="27549"/>
                </a:cubicBezTo>
                <a:close/>
                <a:moveTo>
                  <a:pt x="166010" y="59973"/>
                </a:moveTo>
                <a:cubicBezTo>
                  <a:pt x="151060" y="71612"/>
                  <a:pt x="142305" y="87116"/>
                  <a:pt x="142305" y="104965"/>
                </a:cubicBezTo>
                <a:cubicBezTo>
                  <a:pt x="142305" y="111571"/>
                  <a:pt x="139130" y="117773"/>
                  <a:pt x="133771" y="121634"/>
                </a:cubicBezTo>
                <a:cubicBezTo>
                  <a:pt x="128412" y="125496"/>
                  <a:pt x="121523" y="126545"/>
                  <a:pt x="115258" y="124455"/>
                </a:cubicBezTo>
                <a:cubicBezTo>
                  <a:pt x="111494" y="123199"/>
                  <a:pt x="107533" y="123505"/>
                  <a:pt x="101817" y="128869"/>
                </a:cubicBezTo>
                <a:cubicBezTo>
                  <a:pt x="95483" y="134813"/>
                  <a:pt x="89034" y="145583"/>
                  <a:pt x="84389" y="160053"/>
                </a:cubicBezTo>
                <a:cubicBezTo>
                  <a:pt x="79834" y="174245"/>
                  <a:pt x="77558" y="190343"/>
                  <a:pt x="78235" y="205401"/>
                </a:cubicBezTo>
                <a:cubicBezTo>
                  <a:pt x="78920" y="220648"/>
                  <a:pt x="82546" y="233277"/>
                  <a:pt x="88252" y="241843"/>
                </a:cubicBezTo>
                <a:cubicBezTo>
                  <a:pt x="89207" y="243279"/>
                  <a:pt x="89965" y="244804"/>
                  <a:pt x="90524" y="246385"/>
                </a:cubicBezTo>
                <a:lnTo>
                  <a:pt x="120167" y="246385"/>
                </a:lnTo>
                <a:cubicBezTo>
                  <a:pt x="161372" y="246385"/>
                  <a:pt x="195121" y="278307"/>
                  <a:pt x="198036" y="318768"/>
                </a:cubicBezTo>
                <a:cubicBezTo>
                  <a:pt x="218225" y="326844"/>
                  <a:pt x="232488" y="346584"/>
                  <a:pt x="232488" y="369658"/>
                </a:cubicBezTo>
                <a:cubicBezTo>
                  <a:pt x="232488" y="399917"/>
                  <a:pt x="207958" y="424446"/>
                  <a:pt x="177700" y="424446"/>
                </a:cubicBezTo>
                <a:cubicBezTo>
                  <a:pt x="147441" y="424446"/>
                  <a:pt x="122912" y="399917"/>
                  <a:pt x="122912" y="369658"/>
                </a:cubicBezTo>
                <a:cubicBezTo>
                  <a:pt x="122912" y="346820"/>
                  <a:pt x="136887" y="327244"/>
                  <a:pt x="156752" y="319017"/>
                </a:cubicBezTo>
                <a:cubicBezTo>
                  <a:pt x="154120" y="301173"/>
                  <a:pt x="138743" y="287476"/>
                  <a:pt x="120167" y="287476"/>
                </a:cubicBezTo>
                <a:lnTo>
                  <a:pt x="48943" y="287476"/>
                </a:lnTo>
                <a:cubicBezTo>
                  <a:pt x="48712" y="287476"/>
                  <a:pt x="48483" y="287473"/>
                  <a:pt x="48254" y="287465"/>
                </a:cubicBezTo>
                <a:cubicBezTo>
                  <a:pt x="44165" y="296998"/>
                  <a:pt x="41091" y="313473"/>
                  <a:pt x="41091" y="341341"/>
                </a:cubicBezTo>
                <a:cubicBezTo>
                  <a:pt x="41091" y="369307"/>
                  <a:pt x="51269" y="384648"/>
                  <a:pt x="61335" y="393285"/>
                </a:cubicBezTo>
                <a:cubicBezTo>
                  <a:pt x="72381" y="402761"/>
                  <a:pt x="84508" y="405215"/>
                  <a:pt x="88022" y="405215"/>
                </a:cubicBezTo>
                <a:cubicBezTo>
                  <a:pt x="99369" y="405215"/>
                  <a:pt x="108567" y="414414"/>
                  <a:pt x="108567" y="425761"/>
                </a:cubicBezTo>
                <a:cubicBezTo>
                  <a:pt x="108567" y="437242"/>
                  <a:pt x="114917" y="458162"/>
                  <a:pt x="129374" y="476251"/>
                </a:cubicBezTo>
                <a:cubicBezTo>
                  <a:pt x="143312" y="493687"/>
                  <a:pt x="163143" y="506521"/>
                  <a:pt x="189236" y="506521"/>
                </a:cubicBezTo>
                <a:cubicBezTo>
                  <a:pt x="206688" y="506521"/>
                  <a:pt x="222763" y="496714"/>
                  <a:pt x="235517" y="483340"/>
                </a:cubicBezTo>
                <a:cubicBezTo>
                  <a:pt x="241730" y="476826"/>
                  <a:pt x="246554" y="470060"/>
                  <a:pt x="249718" y="464570"/>
                </a:cubicBezTo>
                <a:cubicBezTo>
                  <a:pt x="251305" y="461819"/>
                  <a:pt x="252329" y="459639"/>
                  <a:pt x="252893" y="458192"/>
                </a:cubicBezTo>
                <a:lnTo>
                  <a:pt x="253036" y="457820"/>
                </a:lnTo>
                <a:lnTo>
                  <a:pt x="253036" y="390557"/>
                </a:lnTo>
                <a:cubicBezTo>
                  <a:pt x="253033" y="390439"/>
                  <a:pt x="253033" y="390321"/>
                  <a:pt x="253033" y="390203"/>
                </a:cubicBezTo>
                <a:cubicBezTo>
                  <a:pt x="253033" y="390086"/>
                  <a:pt x="253033" y="389968"/>
                  <a:pt x="253036" y="389850"/>
                </a:cubicBezTo>
                <a:lnTo>
                  <a:pt x="253036" y="198445"/>
                </a:lnTo>
                <a:lnTo>
                  <a:pt x="228505" y="198445"/>
                </a:lnTo>
                <a:cubicBezTo>
                  <a:pt x="220377" y="218524"/>
                  <a:pt x="200693" y="232688"/>
                  <a:pt x="177700" y="232688"/>
                </a:cubicBezTo>
                <a:cubicBezTo>
                  <a:pt x="147441" y="232688"/>
                  <a:pt x="122912" y="208159"/>
                  <a:pt x="122912" y="177900"/>
                </a:cubicBezTo>
                <a:cubicBezTo>
                  <a:pt x="122912" y="147642"/>
                  <a:pt x="147441" y="123112"/>
                  <a:pt x="177700" y="123112"/>
                </a:cubicBezTo>
                <a:cubicBezTo>
                  <a:pt x="200693" y="123112"/>
                  <a:pt x="220377" y="137276"/>
                  <a:pt x="228505" y="157354"/>
                </a:cubicBezTo>
                <a:lnTo>
                  <a:pt x="253036" y="157354"/>
                </a:lnTo>
                <a:lnTo>
                  <a:pt x="253036" y="88147"/>
                </a:lnTo>
                <a:lnTo>
                  <a:pt x="253030" y="87836"/>
                </a:lnTo>
                <a:cubicBezTo>
                  <a:pt x="253022" y="87523"/>
                  <a:pt x="253006" y="86993"/>
                  <a:pt x="252967" y="86278"/>
                </a:cubicBezTo>
                <a:cubicBezTo>
                  <a:pt x="252891" y="84841"/>
                  <a:pt x="252732" y="82691"/>
                  <a:pt x="252403" y="80075"/>
                </a:cubicBezTo>
                <a:cubicBezTo>
                  <a:pt x="251737" y="74736"/>
                  <a:pt x="250436" y="67982"/>
                  <a:pt x="248017" y="61522"/>
                </a:cubicBezTo>
                <a:cubicBezTo>
                  <a:pt x="245563" y="54976"/>
                  <a:pt x="242371" y="49825"/>
                  <a:pt x="238575" y="46448"/>
                </a:cubicBezTo>
                <a:cubicBezTo>
                  <a:pt x="235205" y="43449"/>
                  <a:pt x="230570" y="41091"/>
                  <a:pt x="222974" y="41091"/>
                </a:cubicBezTo>
                <a:cubicBezTo>
                  <a:pt x="201987" y="41091"/>
                  <a:pt x="181183" y="48161"/>
                  <a:pt x="166010" y="59973"/>
                </a:cubicBezTo>
                <a:close/>
                <a:moveTo>
                  <a:pt x="294483" y="410749"/>
                </a:moveTo>
                <a:lnTo>
                  <a:pt x="294483" y="457820"/>
                </a:lnTo>
                <a:lnTo>
                  <a:pt x="294623" y="458192"/>
                </a:lnTo>
                <a:cubicBezTo>
                  <a:pt x="295190" y="459639"/>
                  <a:pt x="296214" y="461819"/>
                  <a:pt x="297800" y="464570"/>
                </a:cubicBezTo>
                <a:cubicBezTo>
                  <a:pt x="300962" y="470060"/>
                  <a:pt x="305786" y="476826"/>
                  <a:pt x="311999" y="483340"/>
                </a:cubicBezTo>
                <a:cubicBezTo>
                  <a:pt x="324756" y="496714"/>
                  <a:pt x="340831" y="506521"/>
                  <a:pt x="358281" y="506521"/>
                </a:cubicBezTo>
                <a:cubicBezTo>
                  <a:pt x="384376" y="506521"/>
                  <a:pt x="404207" y="493687"/>
                  <a:pt x="418145" y="476251"/>
                </a:cubicBezTo>
                <a:cubicBezTo>
                  <a:pt x="432600" y="458162"/>
                  <a:pt x="438950" y="437242"/>
                  <a:pt x="438950" y="425761"/>
                </a:cubicBezTo>
                <a:cubicBezTo>
                  <a:pt x="438950" y="414414"/>
                  <a:pt x="448149" y="405215"/>
                  <a:pt x="459496" y="405215"/>
                </a:cubicBezTo>
                <a:cubicBezTo>
                  <a:pt x="463011" y="405215"/>
                  <a:pt x="475138" y="402761"/>
                  <a:pt x="486183" y="393285"/>
                </a:cubicBezTo>
                <a:cubicBezTo>
                  <a:pt x="496248" y="384648"/>
                  <a:pt x="506427" y="369307"/>
                  <a:pt x="506427" y="341341"/>
                </a:cubicBezTo>
                <a:cubicBezTo>
                  <a:pt x="506427" y="308238"/>
                  <a:pt x="502091" y="291213"/>
                  <a:pt x="496867" y="282800"/>
                </a:cubicBezTo>
                <a:cubicBezTo>
                  <a:pt x="494598" y="279148"/>
                  <a:pt x="492254" y="277269"/>
                  <a:pt x="489742" y="276086"/>
                </a:cubicBezTo>
                <a:cubicBezTo>
                  <a:pt x="486961" y="274773"/>
                  <a:pt x="482808" y="273779"/>
                  <a:pt x="476365" y="273779"/>
                </a:cubicBezTo>
                <a:cubicBezTo>
                  <a:pt x="468791" y="273779"/>
                  <a:pt x="461830" y="269610"/>
                  <a:pt x="458252" y="262931"/>
                </a:cubicBezTo>
                <a:cubicBezTo>
                  <a:pt x="454677" y="256252"/>
                  <a:pt x="455066" y="248149"/>
                  <a:pt x="459266" y="241843"/>
                </a:cubicBezTo>
                <a:cubicBezTo>
                  <a:pt x="464972" y="233277"/>
                  <a:pt x="468599" y="220648"/>
                  <a:pt x="469284" y="205401"/>
                </a:cubicBezTo>
                <a:cubicBezTo>
                  <a:pt x="469960" y="190343"/>
                  <a:pt x="467684" y="174245"/>
                  <a:pt x="463128" y="160053"/>
                </a:cubicBezTo>
                <a:cubicBezTo>
                  <a:pt x="458485" y="145583"/>
                  <a:pt x="452036" y="134813"/>
                  <a:pt x="445700" y="128869"/>
                </a:cubicBezTo>
                <a:cubicBezTo>
                  <a:pt x="439986" y="123505"/>
                  <a:pt x="436025" y="123199"/>
                  <a:pt x="432261" y="124455"/>
                </a:cubicBezTo>
                <a:cubicBezTo>
                  <a:pt x="425996" y="126545"/>
                  <a:pt x="419106" y="125496"/>
                  <a:pt x="413748" y="121634"/>
                </a:cubicBezTo>
                <a:cubicBezTo>
                  <a:pt x="408390" y="117773"/>
                  <a:pt x="405212" y="111571"/>
                  <a:pt x="405212" y="104965"/>
                </a:cubicBezTo>
                <a:cubicBezTo>
                  <a:pt x="405212" y="87116"/>
                  <a:pt x="396460" y="71612"/>
                  <a:pt x="381508" y="59973"/>
                </a:cubicBezTo>
                <a:cubicBezTo>
                  <a:pt x="366334" y="48161"/>
                  <a:pt x="345532" y="41091"/>
                  <a:pt x="324545" y="41091"/>
                </a:cubicBezTo>
                <a:cubicBezTo>
                  <a:pt x="316949" y="41091"/>
                  <a:pt x="312314" y="43449"/>
                  <a:pt x="308944" y="46448"/>
                </a:cubicBezTo>
                <a:cubicBezTo>
                  <a:pt x="305147" y="49825"/>
                  <a:pt x="301956" y="54976"/>
                  <a:pt x="299501" y="61522"/>
                </a:cubicBezTo>
                <a:cubicBezTo>
                  <a:pt x="297083" y="67982"/>
                  <a:pt x="295781" y="74736"/>
                  <a:pt x="295116" y="80075"/>
                </a:cubicBezTo>
                <a:cubicBezTo>
                  <a:pt x="294787" y="82691"/>
                  <a:pt x="294628" y="84841"/>
                  <a:pt x="294551" y="86278"/>
                </a:cubicBezTo>
                <a:cubicBezTo>
                  <a:pt x="294513" y="86993"/>
                  <a:pt x="294497" y="87523"/>
                  <a:pt x="294488" y="87836"/>
                </a:cubicBezTo>
                <a:lnTo>
                  <a:pt x="294483" y="88147"/>
                </a:lnTo>
                <a:lnTo>
                  <a:pt x="294483" y="369658"/>
                </a:lnTo>
                <a:lnTo>
                  <a:pt x="311930" y="369658"/>
                </a:lnTo>
                <a:cubicBezTo>
                  <a:pt x="332355" y="369658"/>
                  <a:pt x="348912" y="353101"/>
                  <a:pt x="348912" y="332676"/>
                </a:cubicBezTo>
                <a:lnTo>
                  <a:pt x="348912" y="283493"/>
                </a:lnTo>
                <a:cubicBezTo>
                  <a:pt x="328832" y="275365"/>
                  <a:pt x="314669" y="255680"/>
                  <a:pt x="314669" y="232688"/>
                </a:cubicBezTo>
                <a:cubicBezTo>
                  <a:pt x="314669" y="202430"/>
                  <a:pt x="339198" y="177900"/>
                  <a:pt x="369457" y="177900"/>
                </a:cubicBezTo>
                <a:cubicBezTo>
                  <a:pt x="399717" y="177900"/>
                  <a:pt x="424245" y="202430"/>
                  <a:pt x="424245" y="232688"/>
                </a:cubicBezTo>
                <a:cubicBezTo>
                  <a:pt x="424245" y="255680"/>
                  <a:pt x="410083" y="275365"/>
                  <a:pt x="390003" y="283493"/>
                </a:cubicBezTo>
                <a:lnTo>
                  <a:pt x="390003" y="332676"/>
                </a:lnTo>
                <a:cubicBezTo>
                  <a:pt x="390003" y="375794"/>
                  <a:pt x="355048" y="410749"/>
                  <a:pt x="311930" y="410749"/>
                </a:cubicBezTo>
                <a:lnTo>
                  <a:pt x="294483" y="410749"/>
                </a:lnTo>
                <a:close/>
                <a:moveTo>
                  <a:pt x="177700" y="164203"/>
                </a:moveTo>
                <a:cubicBezTo>
                  <a:pt x="170135" y="164203"/>
                  <a:pt x="164003" y="170336"/>
                  <a:pt x="164003" y="177900"/>
                </a:cubicBezTo>
                <a:cubicBezTo>
                  <a:pt x="164003" y="185465"/>
                  <a:pt x="170135" y="191597"/>
                  <a:pt x="177700" y="191597"/>
                </a:cubicBezTo>
                <a:cubicBezTo>
                  <a:pt x="185264" y="191597"/>
                  <a:pt x="191397" y="185465"/>
                  <a:pt x="191397" y="177900"/>
                </a:cubicBezTo>
                <a:cubicBezTo>
                  <a:pt x="191397" y="170336"/>
                  <a:pt x="185264" y="164203"/>
                  <a:pt x="177700" y="164203"/>
                </a:cubicBezTo>
                <a:close/>
                <a:moveTo>
                  <a:pt x="164003" y="369658"/>
                </a:moveTo>
                <a:cubicBezTo>
                  <a:pt x="164003" y="377221"/>
                  <a:pt x="170135" y="383355"/>
                  <a:pt x="177700" y="383355"/>
                </a:cubicBezTo>
                <a:cubicBezTo>
                  <a:pt x="185264" y="383355"/>
                  <a:pt x="191397" y="377221"/>
                  <a:pt x="191397" y="369658"/>
                </a:cubicBezTo>
                <a:cubicBezTo>
                  <a:pt x="191397" y="362094"/>
                  <a:pt x="185264" y="355961"/>
                  <a:pt x="177700" y="355961"/>
                </a:cubicBezTo>
                <a:cubicBezTo>
                  <a:pt x="170135" y="355961"/>
                  <a:pt x="164003" y="362094"/>
                  <a:pt x="164003" y="369658"/>
                </a:cubicBezTo>
                <a:close/>
                <a:moveTo>
                  <a:pt x="355760" y="232688"/>
                </a:moveTo>
                <a:cubicBezTo>
                  <a:pt x="355760" y="240252"/>
                  <a:pt x="361894" y="246385"/>
                  <a:pt x="369457" y="246385"/>
                </a:cubicBezTo>
                <a:cubicBezTo>
                  <a:pt x="377021" y="246385"/>
                  <a:pt x="383154" y="240252"/>
                  <a:pt x="383154" y="232688"/>
                </a:cubicBezTo>
                <a:cubicBezTo>
                  <a:pt x="383154" y="225125"/>
                  <a:pt x="377021" y="218991"/>
                  <a:pt x="369457" y="218991"/>
                </a:cubicBezTo>
                <a:cubicBezTo>
                  <a:pt x="361894" y="218991"/>
                  <a:pt x="355760" y="225125"/>
                  <a:pt x="355760" y="23268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9" descr="Add Square&#10;Keyword: fluent-icon;&#10;Metaphor: plus, addition, new, square;&#10;Action: additive;&#10;&#10;Used for adding actions.">
            <a:extLst>
              <a:ext uri="{FF2B5EF4-FFF2-40B4-BE49-F238E27FC236}">
                <a16:creationId xmlns:a16="http://schemas.microsoft.com/office/drawing/2014/main" id="{A9CA1198-4141-E015-8797-9BA40723596B}"/>
              </a:ext>
            </a:extLst>
          </p:cNvPr>
          <p:cNvSpPr/>
          <p:nvPr/>
        </p:nvSpPr>
        <p:spPr>
          <a:xfrm>
            <a:off x="2596968" y="3106400"/>
            <a:ext cx="493091" cy="493091"/>
          </a:xfrm>
          <a:custGeom>
            <a:avLst/>
            <a:gdLst>
              <a:gd name="connsiteX0" fmla="*/ 246546 w 493091"/>
              <a:gd name="connsiteY0" fmla="*/ 109576 h 493091"/>
              <a:gd name="connsiteX1" fmla="*/ 267091 w 493091"/>
              <a:gd name="connsiteY1" fmla="*/ 130121 h 493091"/>
              <a:gd name="connsiteX2" fmla="*/ 267091 w 493091"/>
              <a:gd name="connsiteY2" fmla="*/ 226000 h 493091"/>
              <a:gd name="connsiteX3" fmla="*/ 362970 w 493091"/>
              <a:gd name="connsiteY3" fmla="*/ 226000 h 493091"/>
              <a:gd name="connsiteX4" fmla="*/ 383515 w 493091"/>
              <a:gd name="connsiteY4" fmla="*/ 246546 h 493091"/>
              <a:gd name="connsiteX5" fmla="*/ 362970 w 493091"/>
              <a:gd name="connsiteY5" fmla="*/ 267091 h 493091"/>
              <a:gd name="connsiteX6" fmla="*/ 267091 w 493091"/>
              <a:gd name="connsiteY6" fmla="*/ 267091 h 493091"/>
              <a:gd name="connsiteX7" fmla="*/ 267091 w 493091"/>
              <a:gd name="connsiteY7" fmla="*/ 362970 h 493091"/>
              <a:gd name="connsiteX8" fmla="*/ 246546 w 493091"/>
              <a:gd name="connsiteY8" fmla="*/ 383515 h 493091"/>
              <a:gd name="connsiteX9" fmla="*/ 226000 w 493091"/>
              <a:gd name="connsiteY9" fmla="*/ 362970 h 493091"/>
              <a:gd name="connsiteX10" fmla="*/ 226000 w 493091"/>
              <a:gd name="connsiteY10" fmla="*/ 267091 h 493091"/>
              <a:gd name="connsiteX11" fmla="*/ 130121 w 493091"/>
              <a:gd name="connsiteY11" fmla="*/ 267091 h 493091"/>
              <a:gd name="connsiteX12" fmla="*/ 109576 w 493091"/>
              <a:gd name="connsiteY12" fmla="*/ 246546 h 493091"/>
              <a:gd name="connsiteX13" fmla="*/ 130121 w 493091"/>
              <a:gd name="connsiteY13" fmla="*/ 226000 h 493091"/>
              <a:gd name="connsiteX14" fmla="*/ 226000 w 493091"/>
              <a:gd name="connsiteY14" fmla="*/ 226000 h 493091"/>
              <a:gd name="connsiteX15" fmla="*/ 226000 w 493091"/>
              <a:gd name="connsiteY15" fmla="*/ 130121 h 493091"/>
              <a:gd name="connsiteX16" fmla="*/ 246546 w 493091"/>
              <a:gd name="connsiteY16" fmla="*/ 109576 h 493091"/>
              <a:gd name="connsiteX17" fmla="*/ 0 w 493091"/>
              <a:gd name="connsiteY17" fmla="*/ 89030 h 493091"/>
              <a:gd name="connsiteX18" fmla="*/ 89030 w 493091"/>
              <a:gd name="connsiteY18" fmla="*/ 0 h 493091"/>
              <a:gd name="connsiteX19" fmla="*/ 404061 w 493091"/>
              <a:gd name="connsiteY19" fmla="*/ 0 h 493091"/>
              <a:gd name="connsiteX20" fmla="*/ 493091 w 493091"/>
              <a:gd name="connsiteY20" fmla="*/ 89030 h 493091"/>
              <a:gd name="connsiteX21" fmla="*/ 493091 w 493091"/>
              <a:gd name="connsiteY21" fmla="*/ 404061 h 493091"/>
              <a:gd name="connsiteX22" fmla="*/ 404061 w 493091"/>
              <a:gd name="connsiteY22" fmla="*/ 493091 h 493091"/>
              <a:gd name="connsiteX23" fmla="*/ 89030 w 493091"/>
              <a:gd name="connsiteY23" fmla="*/ 493091 h 493091"/>
              <a:gd name="connsiteX24" fmla="*/ 0 w 493091"/>
              <a:gd name="connsiteY24" fmla="*/ 404061 h 493091"/>
              <a:gd name="connsiteX25" fmla="*/ 0 w 493091"/>
              <a:gd name="connsiteY25" fmla="*/ 89030 h 493091"/>
              <a:gd name="connsiteX26" fmla="*/ 89030 w 493091"/>
              <a:gd name="connsiteY26" fmla="*/ 41091 h 493091"/>
              <a:gd name="connsiteX27" fmla="*/ 41091 w 493091"/>
              <a:gd name="connsiteY27" fmla="*/ 89030 h 493091"/>
              <a:gd name="connsiteX28" fmla="*/ 41091 w 493091"/>
              <a:gd name="connsiteY28" fmla="*/ 404061 h 493091"/>
              <a:gd name="connsiteX29" fmla="*/ 89030 w 493091"/>
              <a:gd name="connsiteY29" fmla="*/ 452000 h 493091"/>
              <a:gd name="connsiteX30" fmla="*/ 404061 w 493091"/>
              <a:gd name="connsiteY30" fmla="*/ 452000 h 493091"/>
              <a:gd name="connsiteX31" fmla="*/ 452000 w 493091"/>
              <a:gd name="connsiteY31" fmla="*/ 404061 h 493091"/>
              <a:gd name="connsiteX32" fmla="*/ 452000 w 493091"/>
              <a:gd name="connsiteY32" fmla="*/ 89030 h 493091"/>
              <a:gd name="connsiteX33" fmla="*/ 404061 w 493091"/>
              <a:gd name="connsiteY33" fmla="*/ 41091 h 493091"/>
              <a:gd name="connsiteX34" fmla="*/ 89030 w 493091"/>
              <a:gd name="connsiteY34" fmla="*/ 4109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246546" y="109576"/>
                </a:moveTo>
                <a:cubicBezTo>
                  <a:pt x="257892" y="109576"/>
                  <a:pt x="267091" y="118774"/>
                  <a:pt x="267091" y="130121"/>
                </a:cubicBezTo>
                <a:lnTo>
                  <a:pt x="267091" y="226000"/>
                </a:lnTo>
                <a:lnTo>
                  <a:pt x="362970" y="226000"/>
                </a:lnTo>
                <a:cubicBezTo>
                  <a:pt x="374317" y="226000"/>
                  <a:pt x="383515" y="235199"/>
                  <a:pt x="383515" y="246546"/>
                </a:cubicBezTo>
                <a:cubicBezTo>
                  <a:pt x="383515" y="257892"/>
                  <a:pt x="374317" y="267091"/>
                  <a:pt x="362970" y="267091"/>
                </a:cubicBezTo>
                <a:lnTo>
                  <a:pt x="267091" y="267091"/>
                </a:lnTo>
                <a:lnTo>
                  <a:pt x="267091" y="362970"/>
                </a:lnTo>
                <a:cubicBezTo>
                  <a:pt x="267091" y="374317"/>
                  <a:pt x="257892" y="383515"/>
                  <a:pt x="246546" y="383515"/>
                </a:cubicBezTo>
                <a:cubicBezTo>
                  <a:pt x="235199" y="383515"/>
                  <a:pt x="226000" y="374317"/>
                  <a:pt x="226000" y="362970"/>
                </a:cubicBezTo>
                <a:lnTo>
                  <a:pt x="226000" y="267091"/>
                </a:lnTo>
                <a:lnTo>
                  <a:pt x="130121" y="267091"/>
                </a:lnTo>
                <a:cubicBezTo>
                  <a:pt x="118774" y="267091"/>
                  <a:pt x="109576" y="257892"/>
                  <a:pt x="109576" y="246546"/>
                </a:cubicBezTo>
                <a:cubicBezTo>
                  <a:pt x="109576" y="235199"/>
                  <a:pt x="118774" y="226000"/>
                  <a:pt x="130121" y="226000"/>
                </a:cubicBezTo>
                <a:lnTo>
                  <a:pt x="226000" y="226000"/>
                </a:lnTo>
                <a:lnTo>
                  <a:pt x="226000" y="130121"/>
                </a:lnTo>
                <a:cubicBezTo>
                  <a:pt x="226000" y="118774"/>
                  <a:pt x="235199" y="109576"/>
                  <a:pt x="246546" y="109576"/>
                </a:cubicBezTo>
                <a:close/>
                <a:moveTo>
                  <a:pt x="0" y="89030"/>
                </a:moveTo>
                <a:cubicBezTo>
                  <a:pt x="0" y="39860"/>
                  <a:pt x="39860" y="0"/>
                  <a:pt x="89030" y="0"/>
                </a:cubicBezTo>
                <a:lnTo>
                  <a:pt x="404061" y="0"/>
                </a:lnTo>
                <a:cubicBezTo>
                  <a:pt x="453230" y="0"/>
                  <a:pt x="493091" y="39860"/>
                  <a:pt x="493091" y="89030"/>
                </a:cubicBezTo>
                <a:lnTo>
                  <a:pt x="493091" y="404061"/>
                </a:lnTo>
                <a:cubicBezTo>
                  <a:pt x="493091" y="453230"/>
                  <a:pt x="453230" y="493091"/>
                  <a:pt x="404061" y="493091"/>
                </a:cubicBezTo>
                <a:lnTo>
                  <a:pt x="89030" y="493091"/>
                </a:lnTo>
                <a:cubicBezTo>
                  <a:pt x="39860" y="493091"/>
                  <a:pt x="0" y="453230"/>
                  <a:pt x="0" y="404061"/>
                </a:cubicBezTo>
                <a:lnTo>
                  <a:pt x="0" y="89030"/>
                </a:lnTo>
                <a:close/>
                <a:moveTo>
                  <a:pt x="89030" y="41091"/>
                </a:moveTo>
                <a:cubicBezTo>
                  <a:pt x="62554" y="41091"/>
                  <a:pt x="41091" y="62554"/>
                  <a:pt x="41091" y="89030"/>
                </a:cubicBezTo>
                <a:lnTo>
                  <a:pt x="41091" y="404061"/>
                </a:lnTo>
                <a:cubicBezTo>
                  <a:pt x="41091" y="430537"/>
                  <a:pt x="62554" y="452000"/>
                  <a:pt x="89030" y="452000"/>
                </a:cubicBezTo>
                <a:lnTo>
                  <a:pt x="404061" y="452000"/>
                </a:lnTo>
                <a:cubicBezTo>
                  <a:pt x="430537" y="452000"/>
                  <a:pt x="452000" y="430537"/>
                  <a:pt x="452000" y="404061"/>
                </a:cubicBezTo>
                <a:lnTo>
                  <a:pt x="452000" y="89030"/>
                </a:lnTo>
                <a:cubicBezTo>
                  <a:pt x="452000" y="62554"/>
                  <a:pt x="430537" y="41091"/>
                  <a:pt x="404061" y="41091"/>
                </a:cubicBezTo>
                <a:lnTo>
                  <a:pt x="89030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490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animBg="1"/>
      <p:bldP spid="4" grpId="0" build="p"/>
      <p:bldP spid="6" grpId="0" build="p"/>
      <p:bldP spid="7" grpId="0" animBg="1"/>
      <p:bldP spid="8" grpId="0" build="p"/>
      <p:bldP spid="9" grpId="0" build="p"/>
      <p:bldP spid="10" grpId="0" animBg="1"/>
      <p:bldP spid="11" grpId="0" build="p"/>
      <p:bldP spid="12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EB50D-DDE5-7B6B-D8FD-4D1D97197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AD7F3-06AB-271D-37E7-697BAA91B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 dirty="0"/>
              <a:t>Source generators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903F7-46AD-9AB0-5814-1323874FE0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2614" y="1342023"/>
            <a:ext cx="4511136" cy="276999"/>
          </a:xfrm>
        </p:spPr>
        <p:txBody>
          <a:bodyPr/>
          <a:lstStyle/>
          <a:p>
            <a:r>
              <a:rPr lang="en-US" dirty="0"/>
              <a:t>Application-specific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38285F-C534-E9EB-0637-41DA4D1C485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354747"/>
            <a:ext cx="4511136" cy="276999"/>
          </a:xfrm>
        </p:spPr>
        <p:txBody>
          <a:bodyPr/>
          <a:lstStyle/>
          <a:p>
            <a:r>
              <a:rPr lang="en-US" dirty="0"/>
              <a:t>General-purpose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13990A-F3D3-2450-E8C7-F6F4AAD048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858677"/>
            <a:ext cx="4511136" cy="781752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E.g.: Regex, </a:t>
            </a:r>
            <a:r>
              <a:rPr lang="en-US" dirty="0" err="1"/>
              <a:t>System.Text.Json</a:t>
            </a:r>
            <a:endParaRPr lang="en-US" dirty="0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Included in NuGet packages (or the .NET SDK)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b="1" dirty="0"/>
              <a:t>Performance is critical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1DEC18-B4C4-23A4-2A49-A917E9B2F72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2614" y="1858677"/>
            <a:ext cx="4511135" cy="781752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Can be just another project in your solution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Performance impact is </a:t>
            </a:r>
            <a:r>
              <a:rPr lang="en-US" dirty="0" err="1"/>
              <a:t>localised</a:t>
            </a:r>
            <a:endParaRPr lang="en-US" dirty="0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Specialized transformations (e.g. generate AsyncRx.NET tests)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28D870-EE24-65E8-F3AC-D4348FD954CB}"/>
              </a:ext>
            </a:extLst>
          </p:cNvPr>
          <p:cNvGrpSpPr/>
          <p:nvPr/>
        </p:nvGrpSpPr>
        <p:grpSpPr>
          <a:xfrm>
            <a:off x="3278445" y="3626421"/>
            <a:ext cx="1524000" cy="816023"/>
            <a:chOff x="1981200" y="1962150"/>
            <a:chExt cx="1524000" cy="81602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654391F-1847-A5C2-3359-8ECE1B1894A6}"/>
                </a:ext>
              </a:extLst>
            </p:cNvPr>
            <p:cNvSpPr/>
            <p:nvPr/>
          </p:nvSpPr>
          <p:spPr>
            <a:xfrm>
              <a:off x="2209800" y="2244773"/>
              <a:ext cx="12954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/>
                <a:t>Initial compilation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D29085C-0BE0-31B9-2BD6-88A74078715B}"/>
                </a:ext>
              </a:extLst>
            </p:cNvPr>
            <p:cNvSpPr/>
            <p:nvPr/>
          </p:nvSpPr>
          <p:spPr>
            <a:xfrm>
              <a:off x="1981200" y="1962150"/>
              <a:ext cx="457200" cy="4572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E6CE243-1A3D-CA6E-6E89-5DA2044E89E4}"/>
              </a:ext>
            </a:extLst>
          </p:cNvPr>
          <p:cNvGrpSpPr/>
          <p:nvPr/>
        </p:nvGrpSpPr>
        <p:grpSpPr>
          <a:xfrm>
            <a:off x="4923304" y="3626421"/>
            <a:ext cx="1555541" cy="816023"/>
            <a:chOff x="3626059" y="1962150"/>
            <a:chExt cx="1555541" cy="816023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E30C0C0-766B-4525-4314-74C2130F2A08}"/>
                </a:ext>
              </a:extLst>
            </p:cNvPr>
            <p:cNvSpPr/>
            <p:nvPr/>
          </p:nvSpPr>
          <p:spPr>
            <a:xfrm>
              <a:off x="3886200" y="2244773"/>
              <a:ext cx="12954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/>
                <a:t>Generator build step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30F6F40-5CE7-1DF1-547E-0C4C18F0D3B4}"/>
                </a:ext>
              </a:extLst>
            </p:cNvPr>
            <p:cNvSpPr/>
            <p:nvPr/>
          </p:nvSpPr>
          <p:spPr>
            <a:xfrm>
              <a:off x="3626059" y="1962150"/>
              <a:ext cx="457200" cy="4572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149DD4E-C3BB-5CE2-806F-13435F421A4C}"/>
              </a:ext>
            </a:extLst>
          </p:cNvPr>
          <p:cNvGrpSpPr/>
          <p:nvPr/>
        </p:nvGrpSpPr>
        <p:grpSpPr>
          <a:xfrm>
            <a:off x="4766159" y="4637515"/>
            <a:ext cx="3617686" cy="1503506"/>
            <a:chOff x="3468914" y="2973244"/>
            <a:chExt cx="3617686" cy="150350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7BF28CC-B967-C3C9-3C60-FA3F3FA8C3B1}"/>
                </a:ext>
              </a:extLst>
            </p:cNvPr>
            <p:cNvGrpSpPr/>
            <p:nvPr/>
          </p:nvGrpSpPr>
          <p:grpSpPr>
            <a:xfrm>
              <a:off x="3657600" y="3257550"/>
              <a:ext cx="3429000" cy="1219200"/>
              <a:chOff x="3657600" y="2924902"/>
              <a:chExt cx="3429000" cy="1219200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01B260CB-FCDA-E548-081B-E726A49942AD}"/>
                  </a:ext>
                </a:extLst>
              </p:cNvPr>
              <p:cNvSpPr/>
              <p:nvPr/>
            </p:nvSpPr>
            <p:spPr>
              <a:xfrm>
                <a:off x="3895507" y="3382102"/>
                <a:ext cx="1295400" cy="533400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 err="1"/>
                  <a:t>Analyze</a:t>
                </a:r>
                <a:r>
                  <a:rPr lang="en-GB" sz="1400" dirty="0"/>
                  <a:t> code</a:t>
                </a: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5E9B1175-E644-ED46-F6D3-B496699C1534}"/>
                  </a:ext>
                </a:extLst>
              </p:cNvPr>
              <p:cNvSpPr/>
              <p:nvPr/>
            </p:nvSpPr>
            <p:spPr>
              <a:xfrm>
                <a:off x="5495707" y="3382102"/>
                <a:ext cx="1295400" cy="533400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/>
                  <a:t>Add source files</a:t>
                </a: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8C7E49C8-8E98-4D76-D051-E6A50E343E12}"/>
                  </a:ext>
                </a:extLst>
              </p:cNvPr>
              <p:cNvSpPr/>
              <p:nvPr/>
            </p:nvSpPr>
            <p:spPr>
              <a:xfrm>
                <a:off x="3657600" y="2924902"/>
                <a:ext cx="3429000" cy="1219200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t" anchorCtr="0"/>
              <a:lstStyle/>
              <a:p>
                <a:pPr algn="ctr"/>
                <a:r>
                  <a:rPr lang="en-GB" dirty="0"/>
                  <a:t>Source Generator</a:t>
                </a:r>
              </a:p>
            </p:txBody>
          </p:sp>
        </p:grp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A8621E3-B77B-64FA-EC74-910F1F567928}"/>
                </a:ext>
              </a:extLst>
            </p:cNvPr>
            <p:cNvSpPr/>
            <p:nvPr/>
          </p:nvSpPr>
          <p:spPr>
            <a:xfrm>
              <a:off x="3468914" y="2973244"/>
              <a:ext cx="457200" cy="4572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dirty="0"/>
                <a:t>2b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40C22F5-B569-3986-43CB-AC9EE730163A}"/>
              </a:ext>
            </a:extLst>
          </p:cNvPr>
          <p:cNvGrpSpPr/>
          <p:nvPr/>
        </p:nvGrpSpPr>
        <p:grpSpPr>
          <a:xfrm>
            <a:off x="6707445" y="3624499"/>
            <a:ext cx="1524000" cy="817945"/>
            <a:chOff x="5410200" y="1960228"/>
            <a:chExt cx="1524000" cy="817945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93FE7D8-AC81-F41B-1070-61A786B73378}"/>
                </a:ext>
              </a:extLst>
            </p:cNvPr>
            <p:cNvSpPr/>
            <p:nvPr/>
          </p:nvSpPr>
          <p:spPr>
            <a:xfrm>
              <a:off x="5638800" y="2244773"/>
              <a:ext cx="1295400" cy="533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/>
                <a:t>Compilation continues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908F4DB-37BF-B95D-11EC-086E9EAED464}"/>
                </a:ext>
              </a:extLst>
            </p:cNvPr>
            <p:cNvSpPr/>
            <p:nvPr/>
          </p:nvSpPr>
          <p:spPr>
            <a:xfrm>
              <a:off x="5410200" y="1960228"/>
              <a:ext cx="457200" cy="4572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3</a:t>
              </a:r>
            </a:p>
          </p:txBody>
        </p:sp>
      </p:grpSp>
      <p:sp>
        <p:nvSpPr>
          <p:cNvPr id="22" name="Arrow: Up 21">
            <a:extLst>
              <a:ext uri="{FF2B5EF4-FFF2-40B4-BE49-F238E27FC236}">
                <a16:creationId xmlns:a16="http://schemas.microsoft.com/office/drawing/2014/main" id="{DCD0CB9C-B67C-E639-09E1-378F6D9716B8}"/>
              </a:ext>
            </a:extLst>
          </p:cNvPr>
          <p:cNvSpPr/>
          <p:nvPr/>
        </p:nvSpPr>
        <p:spPr>
          <a:xfrm>
            <a:off x="7698045" y="4464621"/>
            <a:ext cx="228600" cy="838200"/>
          </a:xfrm>
          <a:prstGeom prst="up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61523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AAF6C-A680-78CD-2D1D-A908FAD86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88871-1394-E228-89CA-E4C7B3A3A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13446"/>
            <a:ext cx="3357658" cy="1231106"/>
          </a:xfrm>
        </p:spPr>
        <p:txBody>
          <a:bodyPr/>
          <a:lstStyle/>
          <a:p>
            <a:r>
              <a:rPr lang="en-US" dirty="0"/>
              <a:t>Other options exist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B24BAB-FCBA-9525-B0B2-2EF93CF987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3036537"/>
            <a:ext cx="5101012" cy="781752"/>
          </a:xfrm>
        </p:spPr>
        <p:txBody>
          <a:bodyPr/>
          <a:lstStyle/>
          <a:p>
            <a:pPr lvl="0"/>
            <a:r>
              <a:rPr lang="en-US" dirty="0"/>
              <a:t>Roslyn console application run when required</a:t>
            </a:r>
          </a:p>
          <a:p>
            <a:pPr lvl="0"/>
            <a:r>
              <a:rPr lang="en-US" dirty="0"/>
              <a:t>Source generator gets the real compilation environment</a:t>
            </a:r>
          </a:p>
          <a:p>
            <a:pPr lvl="0"/>
            <a:r>
              <a:rPr lang="en-US" dirty="0"/>
              <a:t>Faster feedback when writing new tests</a:t>
            </a:r>
          </a:p>
        </p:txBody>
      </p:sp>
    </p:spTree>
    <p:extLst>
      <p:ext uri="{BB962C8B-B14F-4D97-AF65-F5344CB8AC3E}">
        <p14:creationId xmlns:p14="http://schemas.microsoft.com/office/powerpoint/2010/main" val="358413146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99B14-CE63-666B-3185-B7BCE1439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98D7-72CC-056A-C029-90CA0454D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3043" y="2813447"/>
            <a:ext cx="7305914" cy="1231106"/>
          </a:xfrm>
        </p:spPr>
        <p:txBody>
          <a:bodyPr/>
          <a:lstStyle/>
          <a:p>
            <a:pPr algn="l"/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AsyncRx.NET test generator</a:t>
            </a:r>
          </a:p>
        </p:txBody>
      </p:sp>
    </p:spTree>
    <p:extLst>
      <p:ext uri="{BB962C8B-B14F-4D97-AF65-F5344CB8AC3E}">
        <p14:creationId xmlns:p14="http://schemas.microsoft.com/office/powerpoint/2010/main" val="197340426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3BB22-F5F7-4362-7638-C0FEA80FA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EB189-9CB5-EC9F-F479-00BDE90B5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0154" y="2056480"/>
            <a:ext cx="4622646" cy="1231106"/>
          </a:xfrm>
        </p:spPr>
        <p:txBody>
          <a:bodyPr/>
          <a:lstStyle/>
          <a:p>
            <a:r>
              <a:rPr lang="en-US" dirty="0"/>
              <a:t>Performance considerations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8C61C-E17D-6452-8201-DC692BA3CF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0153" y="3524149"/>
            <a:ext cx="4622647" cy="861774"/>
          </a:xfrm>
        </p:spPr>
        <p:txBody>
          <a:bodyPr/>
          <a:lstStyle/>
          <a:p>
            <a:r>
              <a:rPr lang="en-US" dirty="0"/>
              <a:t>Remember: you are part of the build</a:t>
            </a:r>
          </a:p>
          <a:p>
            <a:r>
              <a:rPr lang="en-US" dirty="0"/>
              <a:t>You might run on every key stroke</a:t>
            </a:r>
          </a:p>
          <a:p>
            <a:r>
              <a:rPr lang="en-US" dirty="0"/>
              <a:t>Look at the newer source generator interfaces</a:t>
            </a:r>
          </a:p>
        </p:txBody>
      </p:sp>
    </p:spTree>
    <p:extLst>
      <p:ext uri="{BB962C8B-B14F-4D97-AF65-F5344CB8AC3E}">
        <p14:creationId xmlns:p14="http://schemas.microsoft.com/office/powerpoint/2010/main" val="87588333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6F250-8AD9-30B3-B3F8-B910E12B3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6D1CB2-8067-6A3B-A35A-DFA8541A5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266E34-8376-FD32-8CEE-421016062B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90117" y="1354380"/>
            <a:ext cx="4511136" cy="276999"/>
          </a:xfrm>
        </p:spPr>
        <p:txBody>
          <a:bodyPr/>
          <a:lstStyle/>
          <a:p>
            <a:r>
              <a:rPr lang="en-US" dirty="0"/>
              <a:t>Roslyn is the enabler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C76B1B-FDB4-DBE7-90A2-2DB0AB4D22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Write code with code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A12B93-D81A-F9B1-7B6D-636144C9A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A powerful technique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Express once, apply infinitely</a:t>
            </a:r>
          </a:p>
          <a:p>
            <a:pPr marL="141288" indent="-1412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Can be mind-bending to write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71D38E-5290-F4FE-B39B-4FE0451266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90117" y="1858677"/>
            <a:ext cx="4511135" cy="1264962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Not necessarily source generators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It’s all about syntax tree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7774844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E7977-A55C-6414-0481-311A854CC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E295DD43-0F51-F2DF-074F-5498CDEF1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BEF212F1-37F0-45E3-AA19-393C28E9922B}"/>
              </a:ext>
            </a:extLst>
          </p:cNvPr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>
            <a:extLst>
              <a:ext uri="{FF2B5EF4-FFF2-40B4-BE49-F238E27FC236}">
                <a16:creationId xmlns:a16="http://schemas.microsoft.com/office/drawing/2014/main" id="{52ACC67A-AEFB-9264-18FF-891E1A539E3E}"/>
              </a:ext>
            </a:extLst>
          </p:cNvPr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0E2375-3760-21F0-2FE3-D3A56665D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Get .NET 9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DA01228-5D84-E3D6-132C-49E52EE028F5}"/>
              </a:ext>
            </a:extLst>
          </p:cNvPr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>
              <a:extLst>
                <a:ext uri="{FF2B5EF4-FFF2-40B4-BE49-F238E27FC236}">
                  <a16:creationId xmlns:a16="http://schemas.microsoft.com/office/drawing/2014/main" id="{C1117BCE-C73C-B210-9CDF-26057465182C}"/>
                </a:ext>
              </a:extLst>
            </p:cNvPr>
            <p:cNvSpPr txBox="1">
              <a:spLocks/>
            </p:cNvSpPr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b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>
                  <a:solidFill>
                    <a:schemeClr val="accent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aka.ms/get-dotnet-9</a:t>
              </a:r>
              <a:endParaRPr lang="en-US">
                <a:solidFill>
                  <a:schemeClr val="accent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>
              <a:extLst>
                <a:ext uri="{FF2B5EF4-FFF2-40B4-BE49-F238E27FC236}">
                  <a16:creationId xmlns:a16="http://schemas.microsoft.com/office/drawing/2014/main" id="{5908DE33-2494-CE2F-49C4-E8C35FAAC4B2}"/>
                </a:ext>
              </a:extLst>
            </p:cNvPr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040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66A43-FEF1-7B1D-B170-F800AD416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79E8B-C7C9-0F25-9B4E-187384D13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20C939-7F23-D296-ABF8-F3444381C9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introtorx.com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A6358-C858-4B46-46E5-192C55D3EE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Free book about Rx.NET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02CBD-E4FA-9AA4-A63D-3B4FF03F8B6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56611" y="3233916"/>
            <a:ext cx="3657839" cy="153888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https://github.com/corvus-dotnet/Corvus.JsonSchema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A94C38-9103-FDB9-11DA-37312D00565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156611" y="3546375"/>
            <a:ext cx="3657839" cy="153888"/>
          </a:xfrm>
        </p:spPr>
        <p:txBody>
          <a:bodyPr/>
          <a:lstStyle/>
          <a:p>
            <a:r>
              <a:rPr lang="en-US" dirty="0"/>
              <a:t>Illustrates the power of source generators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BB2D06A-152F-DD42-0825-149E9B4D9EE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56611" y="4407944"/>
            <a:ext cx="3657839" cy="153888"/>
          </a:xfrm>
        </p:spPr>
        <p:txBody>
          <a:bodyPr/>
          <a:lstStyle/>
          <a:p>
            <a:r>
              <a:rPr lang="en-US" dirty="0">
                <a:hlinkClick r:id="rId4"/>
              </a:rPr>
              <a:t>https://learn.microsoft.com/dotnet/csharp/roslyn-sdk/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155FA84-BEBB-A07A-227E-563FF263978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156611" y="4720403"/>
            <a:ext cx="3657839" cy="153888"/>
          </a:xfrm>
        </p:spPr>
        <p:txBody>
          <a:bodyPr/>
          <a:lstStyle/>
          <a:p>
            <a:r>
              <a:rPr lang="en-US" dirty="0"/>
              <a:t>Roslyn (.NET Compiler Platform) documentation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E408C04-8A77-395F-13D3-1AFF7D867AD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156611" y="5508636"/>
            <a:ext cx="3657839" cy="307777"/>
          </a:xfrm>
        </p:spPr>
        <p:txBody>
          <a:bodyPr/>
          <a:lstStyle/>
          <a:p>
            <a:r>
              <a:rPr lang="en-US" dirty="0">
                <a:hlinkClick r:id="rId5"/>
              </a:rPr>
              <a:t>https://github.com/dotnet/roslyn/blob/main/docs/features/source-generators.cookbook.md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2D5246-C643-B80D-1646-7318F315641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156611" y="5898039"/>
            <a:ext cx="3657839" cy="153888"/>
          </a:xfrm>
        </p:spPr>
        <p:txBody>
          <a:bodyPr/>
          <a:lstStyle/>
          <a:p>
            <a:r>
              <a:rPr lang="en-US" dirty="0"/>
              <a:t>Source generator ‘cookbook’ in Roslyn repository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4A8D8E5-7E09-54CC-2F7E-98AFCE1B594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687048" y="2059888"/>
            <a:ext cx="3657839" cy="153888"/>
          </a:xfrm>
        </p:spPr>
        <p:txBody>
          <a:bodyPr/>
          <a:lstStyle/>
          <a:p>
            <a:r>
              <a:rPr lang="en-US" dirty="0">
                <a:hlinkClick r:id="rId6"/>
              </a:rPr>
              <a:t>https://github.com/dotnet/reactive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FBEAE7D-30F9-ED78-A385-B0A8F91AC7F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687048" y="2372347"/>
            <a:ext cx="3657839" cy="153888"/>
          </a:xfrm>
        </p:spPr>
        <p:txBody>
          <a:bodyPr/>
          <a:lstStyle/>
          <a:p>
            <a:r>
              <a:rPr lang="en-US" dirty="0"/>
              <a:t>Rx.NET repository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BC27720-B25E-CE17-F610-379CA33AB6D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87048" y="3156972"/>
            <a:ext cx="3657839" cy="307777"/>
          </a:xfrm>
        </p:spPr>
        <p:txBody>
          <a:bodyPr/>
          <a:lstStyle/>
          <a:p>
            <a:r>
              <a:rPr lang="en-US" dirty="0">
                <a:hlinkClick r:id="rId7"/>
              </a:rPr>
              <a:t>https://devblogs.microsoft.com/dotnet/introducing-c-source-generators/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1C950A0-D9B6-F4B9-7516-7C8F7B18AC6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87048" y="3546375"/>
            <a:ext cx="3657839" cy="153888"/>
          </a:xfrm>
        </p:spPr>
        <p:txBody>
          <a:bodyPr/>
          <a:lstStyle/>
          <a:p>
            <a:r>
              <a:rPr lang="en-US" dirty="0"/>
              <a:t>Introduction to source generators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F5E1183-1B3A-D6A0-FF88-A2E97E5232F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687048" y="4331000"/>
            <a:ext cx="3657839" cy="307777"/>
          </a:xfrm>
        </p:spPr>
        <p:txBody>
          <a:bodyPr/>
          <a:lstStyle/>
          <a:p>
            <a:r>
              <a:rPr lang="en-US" dirty="0">
                <a:hlinkClick r:id="rId8"/>
              </a:rPr>
              <a:t>https://learn.microsoft.com/en-us/shows/on-dotnet/c-source-generators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E03951D-BFE8-6584-7BAE-930C1566B37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687048" y="4720403"/>
            <a:ext cx="3657839" cy="153888"/>
          </a:xfrm>
        </p:spPr>
        <p:txBody>
          <a:bodyPr/>
          <a:lstStyle/>
          <a:p>
            <a:r>
              <a:rPr lang="en-US" dirty="0"/>
              <a:t>On .NET show about C# Source Generators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84899CF-54A3-549A-81A7-5DCF0DAD587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87048" y="5508636"/>
            <a:ext cx="3657839" cy="307777"/>
          </a:xfrm>
        </p:spPr>
        <p:txBody>
          <a:bodyPr/>
          <a:lstStyle/>
          <a:p>
            <a:r>
              <a:rPr lang="en-US" dirty="0">
                <a:hlinkClick r:id="rId9"/>
              </a:rPr>
              <a:t>https://andrewlock.net/series/creating-a-source-generator/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30FAD5C-B600-FCD8-0D65-9D4BB598028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87048" y="5898039"/>
            <a:ext cx="3657839" cy="153888"/>
          </a:xfrm>
        </p:spPr>
        <p:txBody>
          <a:bodyPr/>
          <a:lstStyle/>
          <a:p>
            <a:r>
              <a:rPr lang="en-US" dirty="0"/>
              <a:t>Series illustrating incremental source generators</a:t>
            </a:r>
          </a:p>
        </p:txBody>
      </p:sp>
    </p:spTree>
    <p:extLst>
      <p:ext uri="{BB962C8B-B14F-4D97-AF65-F5344CB8AC3E}">
        <p14:creationId xmlns:p14="http://schemas.microsoft.com/office/powerpoint/2010/main" val="314554849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C71A3-59D2-192C-013D-D59162951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6C59C-A8F0-0565-BF50-6590F15DB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941415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857D6CC-9975-053F-4865-1F0248A11E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2613" y="3182779"/>
            <a:ext cx="3613209" cy="615553"/>
          </a:xfrm>
        </p:spPr>
        <p:txBody>
          <a:bodyPr/>
          <a:lstStyle/>
          <a:p>
            <a:pPr algn="ctr"/>
            <a:r>
              <a:rPr lang="en-US" sz="4000">
                <a:solidFill>
                  <a:schemeClr val="accent2"/>
                </a:solidFill>
              </a:rPr>
              <a:t>Agenda</a:t>
            </a:r>
            <a:endParaRPr lang="en-US" sz="3600">
              <a:solidFill>
                <a:schemeClr val="accent2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AA24A73-47AF-075F-FC84-C29CBD5D868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72577" y="1413038"/>
            <a:ext cx="5173276" cy="276999"/>
          </a:xfrm>
        </p:spPr>
        <p:txBody>
          <a:bodyPr/>
          <a:lstStyle/>
          <a:p>
            <a:r>
              <a:rPr lang="en-US" b="1" dirty="0"/>
              <a:t>Rx.NET and AsyncRx.NET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5F431764-DDE2-38F6-B4F4-7C878AAE5AE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b="1" dirty="0"/>
              <a:t>Code generation for tests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620EBAC-EB17-B79B-729E-BFB7E5165AE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172577" y="2945838"/>
            <a:ext cx="5173276" cy="276999"/>
          </a:xfrm>
        </p:spPr>
        <p:txBody>
          <a:bodyPr/>
          <a:lstStyle/>
          <a:p>
            <a:r>
              <a:rPr lang="en-US" b="1" dirty="0"/>
              <a:t>App-specific source generators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5B6282BC-C5F3-C85A-FEA2-55E7C0957785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72577" y="3712238"/>
            <a:ext cx="5173276" cy="276999"/>
          </a:xfrm>
        </p:spPr>
        <p:txBody>
          <a:bodyPr/>
          <a:lstStyle/>
          <a:p>
            <a:r>
              <a:rPr lang="en-US" b="1" dirty="0"/>
              <a:t>How it works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7EEC9249-8A66-2A6E-0C9E-92F33E1BAC9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172577" y="4478638"/>
            <a:ext cx="5173276" cy="276999"/>
          </a:xfrm>
        </p:spPr>
        <p:txBody>
          <a:bodyPr/>
          <a:lstStyle/>
          <a:p>
            <a:r>
              <a:rPr lang="en-US" b="1" dirty="0"/>
              <a:t>Source generators and performance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8FB4C79-885B-9D6D-9D77-690AA461CD0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172577" y="5245040"/>
            <a:ext cx="5173276" cy="276999"/>
          </a:xfrm>
        </p:spPr>
        <p:txBody>
          <a:bodyPr/>
          <a:lstStyle/>
          <a:p>
            <a:r>
              <a:rPr lang="en-US" b="1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57151679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82B6B-3787-92BE-08AA-88065405D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64681-8BE6-E95D-58A5-45150AD8F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225" y="2921000"/>
            <a:ext cx="6563967" cy="627830"/>
          </a:xfrm>
        </p:spPr>
        <p:txBody>
          <a:bodyPr/>
          <a:lstStyle/>
          <a:p>
            <a:r>
              <a:rPr lang="en-US" dirty="0"/>
              <a:t>Rx.NET &amp; AsyncRx.NET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B4F82-20DD-1FE1-D701-183E86A6D2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63189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27BB2-DF7F-F267-37C1-9248183C2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28682-9538-97F7-4EE3-F20AB277A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0154" y="2056480"/>
            <a:ext cx="5303244" cy="1231106"/>
          </a:xfrm>
        </p:spPr>
        <p:txBody>
          <a:bodyPr/>
          <a:lstStyle/>
          <a:p>
            <a:r>
              <a:rPr lang="en-US" dirty="0"/>
              <a:t>Rx.NET</a:t>
            </a:r>
            <a:br>
              <a:rPr lang="en-US" dirty="0"/>
            </a:br>
            <a:r>
              <a:rPr lang="en-US" sz="2000" dirty="0"/>
              <a:t>A library for event-driven programming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2E702B-8CFD-AE5F-F545-D34F1E1F89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0153" y="3524149"/>
            <a:ext cx="4622647" cy="1200329"/>
          </a:xfrm>
        </p:spPr>
        <p:txBody>
          <a:bodyPr/>
          <a:lstStyle/>
          <a:p>
            <a:r>
              <a:rPr lang="en-US" dirty="0"/>
              <a:t>Open sourced by Microsoft in 2012</a:t>
            </a:r>
          </a:p>
          <a:p>
            <a:r>
              <a:rPr lang="en-US" dirty="0"/>
              <a:t>Community supported for over a decade</a:t>
            </a:r>
          </a:p>
          <a:p>
            <a:r>
              <a:rPr lang="en-US" dirty="0"/>
              <a:t>Entered doldrums in 2020</a:t>
            </a:r>
          </a:p>
          <a:p>
            <a:r>
              <a:rPr lang="en-US" dirty="0"/>
              <a:t>Maintained by </a:t>
            </a:r>
            <a:r>
              <a:rPr lang="en-US" dirty="0" err="1"/>
              <a:t>endjin</a:t>
            </a:r>
            <a:r>
              <a:rPr lang="en-US" dirty="0"/>
              <a:t> since 2023</a:t>
            </a:r>
          </a:p>
        </p:txBody>
      </p:sp>
    </p:spTree>
    <p:extLst>
      <p:ext uri="{BB962C8B-B14F-4D97-AF65-F5344CB8AC3E}">
        <p14:creationId xmlns:p14="http://schemas.microsoft.com/office/powerpoint/2010/main" val="73811668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99A18-C0C6-5322-E1B1-F776A43C3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F49262-4771-58F3-457D-39B656286C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6" y="1348899"/>
            <a:ext cx="3192272" cy="276999"/>
          </a:xfrm>
        </p:spPr>
        <p:txBody>
          <a:bodyPr/>
          <a:lstStyle/>
          <a:p>
            <a:r>
              <a:rPr lang="en-US" dirty="0"/>
              <a:t>Phase 1: catching up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C5B317-9824-FB18-8024-2C7C6C22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6" y="422028"/>
            <a:ext cx="11060492" cy="615553"/>
          </a:xfrm>
        </p:spPr>
        <p:txBody>
          <a:bodyPr/>
          <a:lstStyle/>
          <a:p>
            <a:r>
              <a:rPr lang="en-US" dirty="0" err="1"/>
              <a:t>Revitalising</a:t>
            </a:r>
            <a:r>
              <a:rPr lang="en-US" dirty="0"/>
              <a:t> Rx.NET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96BB3C-C0BD-524D-3D40-7D879C09E4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6" y="1865553"/>
            <a:ext cx="3192272" cy="781752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Update to Visual Studio 2022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Add tests for .NET 6.0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Release 6.0 with non-obsolete targets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325BB8-3862-8AA7-C367-E0FFB5C7684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6976" y="1348899"/>
            <a:ext cx="3192272" cy="276999"/>
          </a:xfrm>
        </p:spPr>
        <p:txBody>
          <a:bodyPr/>
          <a:lstStyle/>
          <a:p>
            <a:r>
              <a:rPr lang="en-US" dirty="0"/>
              <a:t>Phase 2: fixing problems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FE468B-1CF3-0BC6-D12C-228412E23A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06976" y="1865553"/>
            <a:ext cx="3192272" cy="1080296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Workaround for UI framework bloat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(Long-term plan for that too)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Support trimming 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Fix various bugs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BC8293-28EA-1044-9F12-3A09C28D01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38896" y="1348899"/>
            <a:ext cx="3192272" cy="276999"/>
          </a:xfrm>
        </p:spPr>
        <p:txBody>
          <a:bodyPr/>
          <a:lstStyle/>
          <a:p>
            <a:r>
              <a:rPr lang="en-US" dirty="0"/>
              <a:t>Phase 3: new stuff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A1C5EAD-BB85-4061-22AA-C292E091C3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38896" y="1865553"/>
            <a:ext cx="3192272" cy="1080296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Free book on Rx: </a:t>
            </a:r>
            <a:r>
              <a:rPr lang="en-US" dirty="0">
                <a:hlinkClick r:id="rId2"/>
              </a:rPr>
              <a:t>introtorx.com</a:t>
            </a:r>
            <a:endParaRPr lang="en-US" dirty="0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New operators (e.g. debounce)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.NET 9.0 support (for Rx 6.0)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AsyncRx.NET</a:t>
            </a:r>
          </a:p>
        </p:txBody>
      </p:sp>
    </p:spTree>
    <p:extLst>
      <p:ext uri="{BB962C8B-B14F-4D97-AF65-F5344CB8AC3E}">
        <p14:creationId xmlns:p14="http://schemas.microsoft.com/office/powerpoint/2010/main" val="371816626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B7CDA-7858-1DD5-3682-7B1224390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7F8768-4138-3CC2-C455-666E3F5C2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await </a:t>
            </a:r>
            <a:r>
              <a:rPr lang="en-US" dirty="0" err="1"/>
              <a:t>OnNextAsync</a:t>
            </a:r>
            <a:r>
              <a:rPr lang="en-US" dirty="0"/>
              <a:t>(x)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E762E3-FB36-0F87-A294-17B3BEA8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AsyncRx.NET</a:t>
            </a:r>
          </a:p>
        </p:txBody>
      </p:sp>
    </p:spTree>
    <p:extLst>
      <p:ext uri="{BB962C8B-B14F-4D97-AF65-F5344CB8AC3E}">
        <p14:creationId xmlns:p14="http://schemas.microsoft.com/office/powerpoint/2010/main" val="172439571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27686-3920-CD1E-B934-FB7C44743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F41C8-4DD4-0FBF-605F-4A9E9F098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 dirty="0"/>
              <a:t>Unit tests in Rx.NET and AsyncRx.NET</a:t>
            </a:r>
          </a:p>
        </p:txBody>
      </p:sp>
      <p:graphicFrame>
        <p:nvGraphicFramePr>
          <p:cNvPr id="5" name="Chart Placeholder 4">
            <a:extLst>
              <a:ext uri="{FF2B5EF4-FFF2-40B4-BE49-F238E27FC236}">
                <a16:creationId xmlns:a16="http://schemas.microsoft.com/office/drawing/2014/main" id="{9727D371-C4B5-B709-EE1C-51F2DD691C5D}"/>
              </a:ext>
            </a:extLst>
          </p:cNvPr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2135829514"/>
              </p:ext>
            </p:extLst>
          </p:nvPr>
        </p:nvGraphicFramePr>
        <p:xfrm>
          <a:off x="1512888" y="2182813"/>
          <a:ext cx="9172575" cy="3576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747420-6329-6729-D8D0-DA4C8E05E7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 dirty="0"/>
              <a:t>A ‘spot the difference’ challenge</a:t>
            </a:r>
          </a:p>
        </p:txBody>
      </p:sp>
    </p:spTree>
    <p:extLst>
      <p:ext uri="{BB962C8B-B14F-4D97-AF65-F5344CB8AC3E}">
        <p14:creationId xmlns:p14="http://schemas.microsoft.com/office/powerpoint/2010/main" val="330824998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843CD-725D-3FCA-E40D-6C54D3894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8EA4100-7DEF-3F9E-617F-A1C96CAE41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8FE71F-29CC-0B05-703E-B738C21AA78F}"/>
              </a:ext>
            </a:extLst>
          </p:cNvPr>
          <p:cNvSpPr txBox="1"/>
          <p:nvPr/>
        </p:nvSpPr>
        <p:spPr>
          <a:xfrm>
            <a:off x="1394297" y="891710"/>
            <a:ext cx="4001095" cy="50783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GB" sz="11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TestMethod</a:t>
            </a:r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]</a:t>
            </a:r>
          </a:p>
          <a:p>
            <a:r>
              <a:rPr lang="en-GB" sz="11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GB" sz="11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Select_Select1()</a:t>
            </a:r>
          </a:p>
          <a:p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GB" sz="11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scheduler = </a:t>
            </a:r>
            <a:r>
              <a:rPr lang="en-GB" sz="11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GB" sz="11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TestScheduler</a:t>
            </a:r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en-GB" sz="11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GB" sz="11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GB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xs</a:t>
            </a:r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GB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scheduler.CreateHotObservable</a:t>
            </a:r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</a:p>
          <a:p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GB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OnNext</a:t>
            </a:r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(180, 5),</a:t>
            </a:r>
          </a:p>
          <a:p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GB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OnNext</a:t>
            </a:r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(210, 4),</a:t>
            </a:r>
          </a:p>
          <a:p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GB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OnNext</a:t>
            </a:r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(240, 3),</a:t>
            </a:r>
          </a:p>
          <a:p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GB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OnNext</a:t>
            </a:r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(290, 2),</a:t>
            </a:r>
          </a:p>
          <a:p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GB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OnNext</a:t>
            </a:r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(350, 1),</a:t>
            </a:r>
          </a:p>
          <a:p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GB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OnCompleted</a:t>
            </a:r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GB" sz="11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&gt;(400)</a:t>
            </a:r>
          </a:p>
          <a:p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);</a:t>
            </a:r>
          </a:p>
          <a:p>
            <a:endParaRPr lang="en-GB" sz="11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GB" sz="11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res = </a:t>
            </a:r>
            <a:r>
              <a:rPr lang="en-GB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scheduler.Start</a:t>
            </a:r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(() =&gt;</a:t>
            </a:r>
          </a:p>
          <a:p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GB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xs.Select</a:t>
            </a:r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(x =&gt; x + 1).Select(x =&gt; x - 2)</a:t>
            </a:r>
          </a:p>
          <a:p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);</a:t>
            </a:r>
          </a:p>
          <a:p>
            <a:endParaRPr lang="en-GB" sz="11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GB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res.Messages.AssertEqual</a:t>
            </a:r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</a:p>
          <a:p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GB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OnNext</a:t>
            </a:r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(210, 4 + 1 - 2),</a:t>
            </a:r>
          </a:p>
          <a:p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GB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OnNext</a:t>
            </a:r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(240, 3 + 1 - 2),</a:t>
            </a:r>
          </a:p>
          <a:p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GB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OnNext</a:t>
            </a:r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(290, 2 + 1 - 2),</a:t>
            </a:r>
          </a:p>
          <a:p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GB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OnNext</a:t>
            </a:r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(350, 1 + 1 - 2),</a:t>
            </a:r>
          </a:p>
          <a:p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GB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OnCompleted</a:t>
            </a:r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GB" sz="11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&gt;(400)</a:t>
            </a:r>
          </a:p>
          <a:p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);</a:t>
            </a:r>
          </a:p>
          <a:p>
            <a:endParaRPr lang="en-GB" sz="11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GB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xs.Subscriptions.AssertEqual</a:t>
            </a:r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</a:p>
          <a:p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Subscribe(200, 400)</a:t>
            </a:r>
          </a:p>
          <a:p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);</a:t>
            </a:r>
          </a:p>
          <a:p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75BCA5-EB59-CE93-6C97-27A04D828A60}"/>
              </a:ext>
            </a:extLst>
          </p:cNvPr>
          <p:cNvSpPr txBox="1"/>
          <p:nvPr/>
        </p:nvSpPr>
        <p:spPr>
          <a:xfrm>
            <a:off x="6796610" y="891710"/>
            <a:ext cx="4001095" cy="50783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GB" sz="11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TestMethod</a:t>
            </a:r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]</a:t>
            </a:r>
          </a:p>
          <a:p>
            <a:r>
              <a:rPr lang="en-GB" sz="11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GB" sz="1100" dirty="0">
                <a:solidFill>
                  <a:srgbClr val="0000FF"/>
                </a:solidFill>
                <a:latin typeface="Cascadia Mono" panose="020B0609020000020004" pitchFamily="49" charset="0"/>
              </a:rPr>
              <a:t>async</a:t>
            </a:r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GB" sz="1100" dirty="0">
                <a:solidFill>
                  <a:srgbClr val="2B91AF"/>
                </a:solidFill>
                <a:latin typeface="Cascadia Mono" panose="020B0609020000020004" pitchFamily="49" charset="0"/>
              </a:rPr>
              <a:t>Task</a:t>
            </a:r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Select_Select1()</a:t>
            </a:r>
          </a:p>
          <a:p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GB" sz="11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scheduler = </a:t>
            </a:r>
            <a:r>
              <a:rPr lang="en-GB" sz="11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GB" sz="11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TestSchedulerAsync</a:t>
            </a:r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en-GB" sz="11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GB" sz="11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GB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xs</a:t>
            </a:r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GB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scheduler.CreateHotObservable</a:t>
            </a:r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</a:p>
          <a:p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GB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OnNext</a:t>
            </a:r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(180, 5),</a:t>
            </a:r>
          </a:p>
          <a:p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GB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OnNext</a:t>
            </a:r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(210, 4),</a:t>
            </a:r>
          </a:p>
          <a:p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GB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OnNext</a:t>
            </a:r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(240, 3),</a:t>
            </a:r>
          </a:p>
          <a:p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GB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OnNext</a:t>
            </a:r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(290, 2),</a:t>
            </a:r>
          </a:p>
          <a:p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GB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OnNext</a:t>
            </a:r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(350, 1),</a:t>
            </a:r>
          </a:p>
          <a:p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GB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OnCompleted</a:t>
            </a:r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GB" sz="11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&gt;(400)</a:t>
            </a:r>
          </a:p>
          <a:p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);</a:t>
            </a:r>
          </a:p>
          <a:p>
            <a:endParaRPr lang="en-GB" sz="11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GB" sz="11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res = </a:t>
            </a:r>
            <a:r>
              <a:rPr lang="en-GB" sz="1100" dirty="0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GB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scheduler.StartAsync</a:t>
            </a:r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(() =&gt;</a:t>
            </a:r>
          </a:p>
          <a:p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GB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xs.Select</a:t>
            </a:r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(x =&gt; x + 1).Select(x =&gt; x - 2)</a:t>
            </a:r>
          </a:p>
          <a:p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);</a:t>
            </a:r>
          </a:p>
          <a:p>
            <a:endParaRPr lang="en-GB" sz="11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GB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res.Messages.AssertEqual</a:t>
            </a:r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</a:p>
          <a:p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GB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OnNext</a:t>
            </a:r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(210, 4 + 1 - 2),</a:t>
            </a:r>
          </a:p>
          <a:p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GB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OnNext</a:t>
            </a:r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(240, 3 + 1 - 2),</a:t>
            </a:r>
          </a:p>
          <a:p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GB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OnNext</a:t>
            </a:r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(290, 2 + 1 - 2),</a:t>
            </a:r>
          </a:p>
          <a:p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GB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OnNext</a:t>
            </a:r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(350, 1 + 1 - 2),</a:t>
            </a:r>
          </a:p>
          <a:p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GB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OnCompleted</a:t>
            </a:r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GB" sz="11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&gt;(400)</a:t>
            </a:r>
          </a:p>
          <a:p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);</a:t>
            </a:r>
          </a:p>
          <a:p>
            <a:endParaRPr lang="en-GB" sz="11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GB" sz="11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xs.Subscriptions.AssertEqual</a:t>
            </a:r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</a:p>
          <a:p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Subscribe(200, 400)</a:t>
            </a:r>
          </a:p>
          <a:p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    );</a:t>
            </a:r>
          </a:p>
          <a:p>
            <a:r>
              <a:rPr lang="en-GB" sz="11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GB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1A9F66-9CCC-1AC9-1DFE-BF13FB7B2F2B}"/>
              </a:ext>
            </a:extLst>
          </p:cNvPr>
          <p:cNvSpPr/>
          <p:nvPr/>
        </p:nvSpPr>
        <p:spPr bwMode="auto">
          <a:xfrm>
            <a:off x="7327734" y="995469"/>
            <a:ext cx="960663" cy="317770"/>
          </a:xfrm>
          <a:prstGeom prst="rect">
            <a:avLst/>
          </a:prstGeom>
          <a:noFill/>
          <a:ln w="5715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E19D45-C5D1-679D-BCDC-191C19DEB575}"/>
              </a:ext>
            </a:extLst>
          </p:cNvPr>
          <p:cNvSpPr/>
          <p:nvPr/>
        </p:nvSpPr>
        <p:spPr bwMode="auto">
          <a:xfrm>
            <a:off x="8728953" y="1326211"/>
            <a:ext cx="1628196" cy="317770"/>
          </a:xfrm>
          <a:prstGeom prst="rect">
            <a:avLst/>
          </a:prstGeom>
          <a:noFill/>
          <a:ln w="5715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0A4DCE-EFA4-0E80-DAFD-4558AFC2BFB3}"/>
              </a:ext>
            </a:extLst>
          </p:cNvPr>
          <p:cNvSpPr/>
          <p:nvPr/>
        </p:nvSpPr>
        <p:spPr bwMode="auto">
          <a:xfrm>
            <a:off x="9211657" y="3159875"/>
            <a:ext cx="960663" cy="317770"/>
          </a:xfrm>
          <a:prstGeom prst="rect">
            <a:avLst/>
          </a:prstGeom>
          <a:noFill/>
          <a:ln w="5715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AC74F3-38EE-1D36-526A-1C18C2FC2770}"/>
              </a:ext>
            </a:extLst>
          </p:cNvPr>
          <p:cNvSpPr/>
          <p:nvPr/>
        </p:nvSpPr>
        <p:spPr bwMode="auto">
          <a:xfrm>
            <a:off x="7872919" y="3159875"/>
            <a:ext cx="590145" cy="317770"/>
          </a:xfrm>
          <a:prstGeom prst="rect">
            <a:avLst/>
          </a:prstGeom>
          <a:noFill/>
          <a:ln w="5715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3727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BBE46-8BD0-477D-0F64-731259DAD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EF16-1D03-10E7-0CB5-1A24B98AC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1068" y="1404445"/>
            <a:ext cx="5069865" cy="615553"/>
          </a:xfrm>
        </p:spPr>
        <p:txBody>
          <a:bodyPr/>
          <a:lstStyle/>
          <a:p>
            <a:r>
              <a:rPr lang="en-US" dirty="0"/>
              <a:t>Transforming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0310CC-FEA3-48C6-B936-8DD50255FAC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49066" y="3813751"/>
            <a:ext cx="2313432" cy="276999"/>
          </a:xfrm>
        </p:spPr>
        <p:txBody>
          <a:bodyPr/>
          <a:lstStyle/>
          <a:p>
            <a:r>
              <a:rPr lang="en-US" dirty="0"/>
              <a:t>Rx.NET Test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56A649-E9CE-F727-6086-5D9358AC63B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43299" y="3813751"/>
            <a:ext cx="2313432" cy="276999"/>
          </a:xfrm>
        </p:spPr>
        <p:txBody>
          <a:bodyPr/>
          <a:lstStyle/>
          <a:p>
            <a:r>
              <a:rPr lang="en-US" dirty="0"/>
              <a:t>AsyncRx.NET Test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9D1D2A-7EC5-1881-C55C-4693F31E984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BEDC0D3-D5D8-5D84-CFA6-BE270228454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Graphic 38" descr="Document&#10;Keyword: fluent-icon;&#10;Metaphor: paper, work, file, analog, vertical;&#10;&#10;Used to represent general file types and actions.">
            <a:extLst>
              <a:ext uri="{FF2B5EF4-FFF2-40B4-BE49-F238E27FC236}">
                <a16:creationId xmlns:a16="http://schemas.microsoft.com/office/drawing/2014/main" id="{E9080D50-7CE5-3322-947A-0F42466BF8C9}"/>
              </a:ext>
            </a:extLst>
          </p:cNvPr>
          <p:cNvSpPr/>
          <p:nvPr/>
        </p:nvSpPr>
        <p:spPr>
          <a:xfrm>
            <a:off x="4086630" y="2903807"/>
            <a:ext cx="438303" cy="547879"/>
          </a:xfrm>
          <a:custGeom>
            <a:avLst/>
            <a:gdLst>
              <a:gd name="connsiteX0" fmla="*/ 58212 w 438303"/>
              <a:gd name="connsiteY0" fmla="*/ 0 h 547879"/>
              <a:gd name="connsiteX1" fmla="*/ 0 w 438303"/>
              <a:gd name="connsiteY1" fmla="*/ 58212 h 547879"/>
              <a:gd name="connsiteX2" fmla="*/ 0 w 438303"/>
              <a:gd name="connsiteY2" fmla="*/ 489667 h 547879"/>
              <a:gd name="connsiteX3" fmla="*/ 58212 w 438303"/>
              <a:gd name="connsiteY3" fmla="*/ 547879 h 547879"/>
              <a:gd name="connsiteX4" fmla="*/ 380091 w 438303"/>
              <a:gd name="connsiteY4" fmla="*/ 547879 h 547879"/>
              <a:gd name="connsiteX5" fmla="*/ 438303 w 438303"/>
              <a:gd name="connsiteY5" fmla="*/ 489667 h 547879"/>
              <a:gd name="connsiteX6" fmla="*/ 438303 w 438303"/>
              <a:gd name="connsiteY6" fmla="*/ 197431 h 547879"/>
              <a:gd name="connsiteX7" fmla="*/ 429277 w 438303"/>
              <a:gd name="connsiteY7" fmla="*/ 175639 h 547879"/>
              <a:gd name="connsiteX8" fmla="*/ 262664 w 438303"/>
              <a:gd name="connsiteY8" fmla="*/ 9026 h 547879"/>
              <a:gd name="connsiteX9" fmla="*/ 240872 w 438303"/>
              <a:gd name="connsiteY9" fmla="*/ 0 h 547879"/>
              <a:gd name="connsiteX10" fmla="*/ 58212 w 438303"/>
              <a:gd name="connsiteY10" fmla="*/ 0 h 547879"/>
              <a:gd name="connsiteX11" fmla="*/ 34242 w 438303"/>
              <a:gd name="connsiteY11" fmla="*/ 58212 h 547879"/>
              <a:gd name="connsiteX12" fmla="*/ 58212 w 438303"/>
              <a:gd name="connsiteY12" fmla="*/ 34242 h 547879"/>
              <a:gd name="connsiteX13" fmla="*/ 219152 w 438303"/>
              <a:gd name="connsiteY13" fmla="*/ 34242 h 547879"/>
              <a:gd name="connsiteX14" fmla="*/ 219152 w 438303"/>
              <a:gd name="connsiteY14" fmla="*/ 154091 h 547879"/>
              <a:gd name="connsiteX15" fmla="*/ 270515 w 438303"/>
              <a:gd name="connsiteY15" fmla="*/ 205455 h 547879"/>
              <a:gd name="connsiteX16" fmla="*/ 404061 w 438303"/>
              <a:gd name="connsiteY16" fmla="*/ 205455 h 547879"/>
              <a:gd name="connsiteX17" fmla="*/ 404061 w 438303"/>
              <a:gd name="connsiteY17" fmla="*/ 489667 h 547879"/>
              <a:gd name="connsiteX18" fmla="*/ 380091 w 438303"/>
              <a:gd name="connsiteY18" fmla="*/ 513637 h 547879"/>
              <a:gd name="connsiteX19" fmla="*/ 58212 w 438303"/>
              <a:gd name="connsiteY19" fmla="*/ 513637 h 547879"/>
              <a:gd name="connsiteX20" fmla="*/ 34242 w 438303"/>
              <a:gd name="connsiteY20" fmla="*/ 489667 h 547879"/>
              <a:gd name="connsiteX21" fmla="*/ 34242 w 438303"/>
              <a:gd name="connsiteY21" fmla="*/ 58212 h 547879"/>
              <a:gd name="connsiteX22" fmla="*/ 376423 w 438303"/>
              <a:gd name="connsiteY22" fmla="*/ 171212 h 547879"/>
              <a:gd name="connsiteX23" fmla="*/ 270515 w 438303"/>
              <a:gd name="connsiteY23" fmla="*/ 171212 h 547879"/>
              <a:gd name="connsiteX24" fmla="*/ 253394 w 438303"/>
              <a:gd name="connsiteY24" fmla="*/ 154091 h 547879"/>
              <a:gd name="connsiteX25" fmla="*/ 253394 w 438303"/>
              <a:gd name="connsiteY25" fmla="*/ 48183 h 547879"/>
              <a:gd name="connsiteX26" fmla="*/ 376423 w 438303"/>
              <a:gd name="connsiteY26" fmla="*/ 17121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38303" h="547879">
                <a:moveTo>
                  <a:pt x="58212" y="0"/>
                </a:moveTo>
                <a:cubicBezTo>
                  <a:pt x="26062" y="0"/>
                  <a:pt x="0" y="26062"/>
                  <a:pt x="0" y="58212"/>
                </a:cubicBezTo>
                <a:lnTo>
                  <a:pt x="0" y="489667"/>
                </a:lnTo>
                <a:cubicBezTo>
                  <a:pt x="0" y="521817"/>
                  <a:pt x="26062" y="547879"/>
                  <a:pt x="58212" y="547879"/>
                </a:cubicBezTo>
                <a:lnTo>
                  <a:pt x="380091" y="547879"/>
                </a:lnTo>
                <a:cubicBezTo>
                  <a:pt x="412241" y="547879"/>
                  <a:pt x="438303" y="521817"/>
                  <a:pt x="438303" y="489667"/>
                </a:cubicBezTo>
                <a:lnTo>
                  <a:pt x="438303" y="197431"/>
                </a:lnTo>
                <a:cubicBezTo>
                  <a:pt x="438303" y="189258"/>
                  <a:pt x="435056" y="181419"/>
                  <a:pt x="429277" y="175639"/>
                </a:cubicBezTo>
                <a:lnTo>
                  <a:pt x="262664" y="9026"/>
                </a:lnTo>
                <a:cubicBezTo>
                  <a:pt x="256884" y="3247"/>
                  <a:pt x="249045" y="0"/>
                  <a:pt x="240872" y="0"/>
                </a:cubicBezTo>
                <a:lnTo>
                  <a:pt x="58212" y="0"/>
                </a:lnTo>
                <a:close/>
                <a:moveTo>
                  <a:pt x="34242" y="58212"/>
                </a:moveTo>
                <a:cubicBezTo>
                  <a:pt x="34242" y="44974"/>
                  <a:pt x="44974" y="34242"/>
                  <a:pt x="58212" y="34242"/>
                </a:cubicBezTo>
                <a:lnTo>
                  <a:pt x="219152" y="34242"/>
                </a:lnTo>
                <a:lnTo>
                  <a:pt x="219152" y="154091"/>
                </a:lnTo>
                <a:cubicBezTo>
                  <a:pt x="219152" y="182459"/>
                  <a:pt x="242148" y="205455"/>
                  <a:pt x="270515" y="205455"/>
                </a:cubicBezTo>
                <a:lnTo>
                  <a:pt x="404061" y="205455"/>
                </a:lnTo>
                <a:lnTo>
                  <a:pt x="404061" y="489667"/>
                </a:lnTo>
                <a:cubicBezTo>
                  <a:pt x="404061" y="502905"/>
                  <a:pt x="393329" y="513637"/>
                  <a:pt x="380091" y="513637"/>
                </a:cubicBezTo>
                <a:lnTo>
                  <a:pt x="58212" y="513637"/>
                </a:lnTo>
                <a:cubicBezTo>
                  <a:pt x="44974" y="513637"/>
                  <a:pt x="34242" y="502905"/>
                  <a:pt x="34242" y="489667"/>
                </a:cubicBezTo>
                <a:lnTo>
                  <a:pt x="34242" y="58212"/>
                </a:lnTo>
                <a:close/>
                <a:moveTo>
                  <a:pt x="376423" y="171212"/>
                </a:moveTo>
                <a:lnTo>
                  <a:pt x="270515" y="171212"/>
                </a:lnTo>
                <a:cubicBezTo>
                  <a:pt x="261059" y="171212"/>
                  <a:pt x="253394" y="163547"/>
                  <a:pt x="253394" y="154091"/>
                </a:cubicBezTo>
                <a:lnTo>
                  <a:pt x="253394" y="48183"/>
                </a:lnTo>
                <a:lnTo>
                  <a:pt x="376423" y="17121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Graphic 38" descr="Document&#10;Keyword: fluent-icon;&#10;Metaphor: paper, work, file, analog, vertical;&#10;&#10;Used to represent general file types and actions.">
            <a:extLst>
              <a:ext uri="{FF2B5EF4-FFF2-40B4-BE49-F238E27FC236}">
                <a16:creationId xmlns:a16="http://schemas.microsoft.com/office/drawing/2014/main" id="{EF86E4A5-5DAC-99EF-04C7-C8152855C4EF}"/>
              </a:ext>
            </a:extLst>
          </p:cNvPr>
          <p:cNvSpPr/>
          <p:nvPr/>
        </p:nvSpPr>
        <p:spPr>
          <a:xfrm>
            <a:off x="7680863" y="2903807"/>
            <a:ext cx="438303" cy="547879"/>
          </a:xfrm>
          <a:custGeom>
            <a:avLst/>
            <a:gdLst>
              <a:gd name="connsiteX0" fmla="*/ 58212 w 438303"/>
              <a:gd name="connsiteY0" fmla="*/ 0 h 547879"/>
              <a:gd name="connsiteX1" fmla="*/ 0 w 438303"/>
              <a:gd name="connsiteY1" fmla="*/ 58212 h 547879"/>
              <a:gd name="connsiteX2" fmla="*/ 0 w 438303"/>
              <a:gd name="connsiteY2" fmla="*/ 489667 h 547879"/>
              <a:gd name="connsiteX3" fmla="*/ 58212 w 438303"/>
              <a:gd name="connsiteY3" fmla="*/ 547879 h 547879"/>
              <a:gd name="connsiteX4" fmla="*/ 380091 w 438303"/>
              <a:gd name="connsiteY4" fmla="*/ 547879 h 547879"/>
              <a:gd name="connsiteX5" fmla="*/ 438303 w 438303"/>
              <a:gd name="connsiteY5" fmla="*/ 489667 h 547879"/>
              <a:gd name="connsiteX6" fmla="*/ 438303 w 438303"/>
              <a:gd name="connsiteY6" fmla="*/ 197431 h 547879"/>
              <a:gd name="connsiteX7" fmla="*/ 429277 w 438303"/>
              <a:gd name="connsiteY7" fmla="*/ 175639 h 547879"/>
              <a:gd name="connsiteX8" fmla="*/ 262664 w 438303"/>
              <a:gd name="connsiteY8" fmla="*/ 9026 h 547879"/>
              <a:gd name="connsiteX9" fmla="*/ 240872 w 438303"/>
              <a:gd name="connsiteY9" fmla="*/ 0 h 547879"/>
              <a:gd name="connsiteX10" fmla="*/ 58212 w 438303"/>
              <a:gd name="connsiteY10" fmla="*/ 0 h 547879"/>
              <a:gd name="connsiteX11" fmla="*/ 34242 w 438303"/>
              <a:gd name="connsiteY11" fmla="*/ 58212 h 547879"/>
              <a:gd name="connsiteX12" fmla="*/ 58212 w 438303"/>
              <a:gd name="connsiteY12" fmla="*/ 34242 h 547879"/>
              <a:gd name="connsiteX13" fmla="*/ 219152 w 438303"/>
              <a:gd name="connsiteY13" fmla="*/ 34242 h 547879"/>
              <a:gd name="connsiteX14" fmla="*/ 219152 w 438303"/>
              <a:gd name="connsiteY14" fmla="*/ 154091 h 547879"/>
              <a:gd name="connsiteX15" fmla="*/ 270515 w 438303"/>
              <a:gd name="connsiteY15" fmla="*/ 205455 h 547879"/>
              <a:gd name="connsiteX16" fmla="*/ 404061 w 438303"/>
              <a:gd name="connsiteY16" fmla="*/ 205455 h 547879"/>
              <a:gd name="connsiteX17" fmla="*/ 404061 w 438303"/>
              <a:gd name="connsiteY17" fmla="*/ 489667 h 547879"/>
              <a:gd name="connsiteX18" fmla="*/ 380091 w 438303"/>
              <a:gd name="connsiteY18" fmla="*/ 513637 h 547879"/>
              <a:gd name="connsiteX19" fmla="*/ 58212 w 438303"/>
              <a:gd name="connsiteY19" fmla="*/ 513637 h 547879"/>
              <a:gd name="connsiteX20" fmla="*/ 34242 w 438303"/>
              <a:gd name="connsiteY20" fmla="*/ 489667 h 547879"/>
              <a:gd name="connsiteX21" fmla="*/ 34242 w 438303"/>
              <a:gd name="connsiteY21" fmla="*/ 58212 h 547879"/>
              <a:gd name="connsiteX22" fmla="*/ 376423 w 438303"/>
              <a:gd name="connsiteY22" fmla="*/ 171212 h 547879"/>
              <a:gd name="connsiteX23" fmla="*/ 270515 w 438303"/>
              <a:gd name="connsiteY23" fmla="*/ 171212 h 547879"/>
              <a:gd name="connsiteX24" fmla="*/ 253394 w 438303"/>
              <a:gd name="connsiteY24" fmla="*/ 154091 h 547879"/>
              <a:gd name="connsiteX25" fmla="*/ 253394 w 438303"/>
              <a:gd name="connsiteY25" fmla="*/ 48183 h 547879"/>
              <a:gd name="connsiteX26" fmla="*/ 376423 w 438303"/>
              <a:gd name="connsiteY26" fmla="*/ 17121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38303" h="547879">
                <a:moveTo>
                  <a:pt x="58212" y="0"/>
                </a:moveTo>
                <a:cubicBezTo>
                  <a:pt x="26062" y="0"/>
                  <a:pt x="0" y="26062"/>
                  <a:pt x="0" y="58212"/>
                </a:cubicBezTo>
                <a:lnTo>
                  <a:pt x="0" y="489667"/>
                </a:lnTo>
                <a:cubicBezTo>
                  <a:pt x="0" y="521817"/>
                  <a:pt x="26062" y="547879"/>
                  <a:pt x="58212" y="547879"/>
                </a:cubicBezTo>
                <a:lnTo>
                  <a:pt x="380091" y="547879"/>
                </a:lnTo>
                <a:cubicBezTo>
                  <a:pt x="412241" y="547879"/>
                  <a:pt x="438303" y="521817"/>
                  <a:pt x="438303" y="489667"/>
                </a:cubicBezTo>
                <a:lnTo>
                  <a:pt x="438303" y="197431"/>
                </a:lnTo>
                <a:cubicBezTo>
                  <a:pt x="438303" y="189258"/>
                  <a:pt x="435056" y="181419"/>
                  <a:pt x="429277" y="175639"/>
                </a:cubicBezTo>
                <a:lnTo>
                  <a:pt x="262664" y="9026"/>
                </a:lnTo>
                <a:cubicBezTo>
                  <a:pt x="256884" y="3247"/>
                  <a:pt x="249045" y="0"/>
                  <a:pt x="240872" y="0"/>
                </a:cubicBezTo>
                <a:lnTo>
                  <a:pt x="58212" y="0"/>
                </a:lnTo>
                <a:close/>
                <a:moveTo>
                  <a:pt x="34242" y="58212"/>
                </a:moveTo>
                <a:cubicBezTo>
                  <a:pt x="34242" y="44974"/>
                  <a:pt x="44974" y="34242"/>
                  <a:pt x="58212" y="34242"/>
                </a:cubicBezTo>
                <a:lnTo>
                  <a:pt x="219152" y="34242"/>
                </a:lnTo>
                <a:lnTo>
                  <a:pt x="219152" y="154091"/>
                </a:lnTo>
                <a:cubicBezTo>
                  <a:pt x="219152" y="182459"/>
                  <a:pt x="242148" y="205455"/>
                  <a:pt x="270515" y="205455"/>
                </a:cubicBezTo>
                <a:lnTo>
                  <a:pt x="404061" y="205455"/>
                </a:lnTo>
                <a:lnTo>
                  <a:pt x="404061" y="489667"/>
                </a:lnTo>
                <a:cubicBezTo>
                  <a:pt x="404061" y="502905"/>
                  <a:pt x="393329" y="513637"/>
                  <a:pt x="380091" y="513637"/>
                </a:cubicBezTo>
                <a:lnTo>
                  <a:pt x="58212" y="513637"/>
                </a:lnTo>
                <a:cubicBezTo>
                  <a:pt x="44974" y="513637"/>
                  <a:pt x="34242" y="502905"/>
                  <a:pt x="34242" y="489667"/>
                </a:cubicBezTo>
                <a:lnTo>
                  <a:pt x="34242" y="58212"/>
                </a:lnTo>
                <a:close/>
                <a:moveTo>
                  <a:pt x="376423" y="171212"/>
                </a:moveTo>
                <a:lnTo>
                  <a:pt x="270515" y="171212"/>
                </a:lnTo>
                <a:cubicBezTo>
                  <a:pt x="261059" y="171212"/>
                  <a:pt x="253394" y="163547"/>
                  <a:pt x="253394" y="154091"/>
                </a:cubicBezTo>
                <a:lnTo>
                  <a:pt x="253394" y="48183"/>
                </a:lnTo>
                <a:lnTo>
                  <a:pt x="376423" y="17121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Graphic 4" descr="Accessibility&#10;Keyword: fluent-icon;&#10;Metaphor: person, inclusive;&#10;&#10;Used for accessibility checker and topics.">
            <a:extLst>
              <a:ext uri="{FF2B5EF4-FFF2-40B4-BE49-F238E27FC236}">
                <a16:creationId xmlns:a16="http://schemas.microsoft.com/office/drawing/2014/main" id="{9EAF75D0-2693-E5ED-EB5D-394788773FFE}"/>
              </a:ext>
            </a:extLst>
          </p:cNvPr>
          <p:cNvSpPr/>
          <p:nvPr/>
        </p:nvSpPr>
        <p:spPr>
          <a:xfrm>
            <a:off x="5856649" y="2446536"/>
            <a:ext cx="492499" cy="547272"/>
          </a:xfrm>
          <a:custGeom>
            <a:avLst/>
            <a:gdLst>
              <a:gd name="connsiteX0" fmla="*/ 191519 w 492499"/>
              <a:gd name="connsiteY0" fmla="*/ 88924 h 547272"/>
              <a:gd name="connsiteX1" fmla="*/ 221972 w 492499"/>
              <a:gd name="connsiteY1" fmla="*/ 137981 h 547272"/>
              <a:gd name="connsiteX2" fmla="*/ 228700 w 492499"/>
              <a:gd name="connsiteY2" fmla="*/ 140430 h 547272"/>
              <a:gd name="connsiteX3" fmla="*/ 263799 w 492499"/>
              <a:gd name="connsiteY3" fmla="*/ 140430 h 547272"/>
              <a:gd name="connsiteX4" fmla="*/ 270526 w 492499"/>
              <a:gd name="connsiteY4" fmla="*/ 137982 h 547272"/>
              <a:gd name="connsiteX5" fmla="*/ 300980 w 492499"/>
              <a:gd name="connsiteY5" fmla="*/ 88924 h 547272"/>
              <a:gd name="connsiteX6" fmla="*/ 246250 w 492499"/>
              <a:gd name="connsiteY6" fmla="*/ 34201 h 547272"/>
              <a:gd name="connsiteX7" fmla="*/ 191519 w 492499"/>
              <a:gd name="connsiteY7" fmla="*/ 88924 h 547272"/>
              <a:gd name="connsiteX8" fmla="*/ 161503 w 492499"/>
              <a:gd name="connsiteY8" fmla="*/ 115976 h 547272"/>
              <a:gd name="connsiteX9" fmla="*/ 157313 w 492499"/>
              <a:gd name="connsiteY9" fmla="*/ 88924 h 547272"/>
              <a:gd name="connsiteX10" fmla="*/ 246250 w 492499"/>
              <a:gd name="connsiteY10" fmla="*/ 0 h 547272"/>
              <a:gd name="connsiteX11" fmla="*/ 335187 w 492499"/>
              <a:gd name="connsiteY11" fmla="*/ 88924 h 547272"/>
              <a:gd name="connsiteX12" fmla="*/ 330997 w 492499"/>
              <a:gd name="connsiteY12" fmla="*/ 115976 h 547272"/>
              <a:gd name="connsiteX13" fmla="*/ 414444 w 492499"/>
              <a:gd name="connsiteY13" fmla="*/ 85607 h 547272"/>
              <a:gd name="connsiteX14" fmla="*/ 488977 w 492499"/>
              <a:gd name="connsiteY14" fmla="*/ 120357 h 547272"/>
              <a:gd name="connsiteX15" fmla="*/ 454222 w 492499"/>
              <a:gd name="connsiteY15" fmla="*/ 194880 h 547272"/>
              <a:gd name="connsiteX16" fmla="*/ 342028 w 492499"/>
              <a:gd name="connsiteY16" fmla="*/ 235709 h 547272"/>
              <a:gd name="connsiteX17" fmla="*/ 342019 w 492499"/>
              <a:gd name="connsiteY17" fmla="*/ 301327 h 547272"/>
              <a:gd name="connsiteX18" fmla="*/ 344758 w 492499"/>
              <a:gd name="connsiteY18" fmla="*/ 315419 h 547272"/>
              <a:gd name="connsiteX19" fmla="*/ 406146 w 492499"/>
              <a:gd name="connsiteY19" fmla="*/ 467335 h 547272"/>
              <a:gd name="connsiteX20" fmla="*/ 374013 w 492499"/>
              <a:gd name="connsiteY20" fmla="*/ 543024 h 547272"/>
              <a:gd name="connsiteX21" fmla="*/ 298313 w 492499"/>
              <a:gd name="connsiteY21" fmla="*/ 510895 h 547272"/>
              <a:gd name="connsiteX22" fmla="*/ 246227 w 492499"/>
              <a:gd name="connsiteY22" fmla="*/ 381998 h 547272"/>
              <a:gd name="connsiteX23" fmla="*/ 194142 w 492499"/>
              <a:gd name="connsiteY23" fmla="*/ 510894 h 547272"/>
              <a:gd name="connsiteX24" fmla="*/ 118442 w 492499"/>
              <a:gd name="connsiteY24" fmla="*/ 543023 h 547272"/>
              <a:gd name="connsiteX25" fmla="*/ 86309 w 492499"/>
              <a:gd name="connsiteY25" fmla="*/ 467334 h 547272"/>
              <a:gd name="connsiteX26" fmla="*/ 147739 w 492499"/>
              <a:gd name="connsiteY26" fmla="*/ 315311 h 547272"/>
              <a:gd name="connsiteX27" fmla="*/ 150478 w 492499"/>
              <a:gd name="connsiteY27" fmla="*/ 301217 h 547272"/>
              <a:gd name="connsiteX28" fmla="*/ 150472 w 492499"/>
              <a:gd name="connsiteY28" fmla="*/ 235709 h 547272"/>
              <a:gd name="connsiteX29" fmla="*/ 38278 w 492499"/>
              <a:gd name="connsiteY29" fmla="*/ 194880 h 547272"/>
              <a:gd name="connsiteX30" fmla="*/ 3523 w 492499"/>
              <a:gd name="connsiteY30" fmla="*/ 120357 h 547272"/>
              <a:gd name="connsiteX31" fmla="*/ 78056 w 492499"/>
              <a:gd name="connsiteY31" fmla="*/ 85607 h 547272"/>
              <a:gd name="connsiteX32" fmla="*/ 161503 w 492499"/>
              <a:gd name="connsiteY32" fmla="*/ 115976 h 547272"/>
              <a:gd name="connsiteX33" fmla="*/ 208615 w 492499"/>
              <a:gd name="connsiteY33" fmla="*/ 169516 h 547272"/>
              <a:gd name="connsiteX34" fmla="*/ 66356 w 492499"/>
              <a:gd name="connsiteY34" fmla="*/ 117746 h 547272"/>
              <a:gd name="connsiteX35" fmla="*/ 35666 w 492499"/>
              <a:gd name="connsiteY35" fmla="*/ 132056 h 547272"/>
              <a:gd name="connsiteX36" fmla="*/ 49977 w 492499"/>
              <a:gd name="connsiteY36" fmla="*/ 162741 h 547272"/>
              <a:gd name="connsiteX37" fmla="*/ 164422 w 492499"/>
              <a:gd name="connsiteY37" fmla="*/ 204389 h 547272"/>
              <a:gd name="connsiteX38" fmla="*/ 184679 w 492499"/>
              <a:gd name="connsiteY38" fmla="*/ 233314 h 547272"/>
              <a:gd name="connsiteX39" fmla="*/ 184685 w 492499"/>
              <a:gd name="connsiteY39" fmla="*/ 301216 h 547272"/>
              <a:gd name="connsiteX40" fmla="*/ 179455 w 492499"/>
              <a:gd name="connsiteY40" fmla="*/ 328123 h 547272"/>
              <a:gd name="connsiteX41" fmla="*/ 118025 w 492499"/>
              <a:gd name="connsiteY41" fmla="*/ 480145 h 547272"/>
              <a:gd name="connsiteX42" fmla="*/ 131255 w 492499"/>
              <a:gd name="connsiteY42" fmla="*/ 511311 h 547272"/>
              <a:gd name="connsiteX43" fmla="*/ 162426 w 492499"/>
              <a:gd name="connsiteY43" fmla="*/ 498082 h 547272"/>
              <a:gd name="connsiteX44" fmla="*/ 217684 w 492499"/>
              <a:gd name="connsiteY44" fmla="*/ 361338 h 547272"/>
              <a:gd name="connsiteX45" fmla="*/ 274771 w 492499"/>
              <a:gd name="connsiteY45" fmla="*/ 361338 h 547272"/>
              <a:gd name="connsiteX46" fmla="*/ 330028 w 492499"/>
              <a:gd name="connsiteY46" fmla="*/ 498083 h 547272"/>
              <a:gd name="connsiteX47" fmla="*/ 361200 w 492499"/>
              <a:gd name="connsiteY47" fmla="*/ 511312 h 547272"/>
              <a:gd name="connsiteX48" fmla="*/ 374430 w 492499"/>
              <a:gd name="connsiteY48" fmla="*/ 480147 h 547272"/>
              <a:gd name="connsiteX49" fmla="*/ 313043 w 492499"/>
              <a:gd name="connsiteY49" fmla="*/ 328231 h 547272"/>
              <a:gd name="connsiteX50" fmla="*/ 307812 w 492499"/>
              <a:gd name="connsiteY50" fmla="*/ 301324 h 547272"/>
              <a:gd name="connsiteX51" fmla="*/ 307822 w 492499"/>
              <a:gd name="connsiteY51" fmla="*/ 233312 h 547272"/>
              <a:gd name="connsiteX52" fmla="*/ 328079 w 492499"/>
              <a:gd name="connsiteY52" fmla="*/ 204389 h 547272"/>
              <a:gd name="connsiteX53" fmla="*/ 442522 w 492499"/>
              <a:gd name="connsiteY53" fmla="*/ 162741 h 547272"/>
              <a:gd name="connsiteX54" fmla="*/ 456833 w 492499"/>
              <a:gd name="connsiteY54" fmla="*/ 132056 h 547272"/>
              <a:gd name="connsiteX55" fmla="*/ 426144 w 492499"/>
              <a:gd name="connsiteY55" fmla="*/ 117746 h 547272"/>
              <a:gd name="connsiteX56" fmla="*/ 283884 w 492499"/>
              <a:gd name="connsiteY56" fmla="*/ 169517 h 547272"/>
              <a:gd name="connsiteX57" fmla="*/ 246250 w 492499"/>
              <a:gd name="connsiteY57" fmla="*/ 177847 h 547272"/>
              <a:gd name="connsiteX58" fmla="*/ 208615 w 492499"/>
              <a:gd name="connsiteY58" fmla="*/ 169516 h 54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92499" h="547272">
                <a:moveTo>
                  <a:pt x="191519" y="88924"/>
                </a:moveTo>
                <a:cubicBezTo>
                  <a:pt x="191519" y="110428"/>
                  <a:pt x="203926" y="129036"/>
                  <a:pt x="221972" y="137981"/>
                </a:cubicBezTo>
                <a:lnTo>
                  <a:pt x="228700" y="140430"/>
                </a:lnTo>
                <a:cubicBezTo>
                  <a:pt x="240036" y="144556"/>
                  <a:pt x="252464" y="144556"/>
                  <a:pt x="263799" y="140430"/>
                </a:cubicBezTo>
                <a:lnTo>
                  <a:pt x="270526" y="137982"/>
                </a:lnTo>
                <a:cubicBezTo>
                  <a:pt x="288573" y="129036"/>
                  <a:pt x="300980" y="110429"/>
                  <a:pt x="300980" y="88924"/>
                </a:cubicBezTo>
                <a:cubicBezTo>
                  <a:pt x="300980" y="58701"/>
                  <a:pt x="276477" y="34201"/>
                  <a:pt x="246250" y="34201"/>
                </a:cubicBezTo>
                <a:cubicBezTo>
                  <a:pt x="216023" y="34201"/>
                  <a:pt x="191519" y="58701"/>
                  <a:pt x="191519" y="88924"/>
                </a:cubicBezTo>
                <a:close/>
                <a:moveTo>
                  <a:pt x="161503" y="115976"/>
                </a:moveTo>
                <a:cubicBezTo>
                  <a:pt x="158782" y="107446"/>
                  <a:pt x="157313" y="98356"/>
                  <a:pt x="157313" y="88924"/>
                </a:cubicBezTo>
                <a:cubicBezTo>
                  <a:pt x="157313" y="39812"/>
                  <a:pt x="197131" y="0"/>
                  <a:pt x="246250" y="0"/>
                </a:cubicBezTo>
                <a:cubicBezTo>
                  <a:pt x="295369" y="0"/>
                  <a:pt x="335187" y="39812"/>
                  <a:pt x="335187" y="88924"/>
                </a:cubicBezTo>
                <a:cubicBezTo>
                  <a:pt x="335187" y="98356"/>
                  <a:pt x="333718" y="107446"/>
                  <a:pt x="330997" y="115976"/>
                </a:cubicBezTo>
                <a:lnTo>
                  <a:pt x="414444" y="85607"/>
                </a:lnTo>
                <a:cubicBezTo>
                  <a:pt x="444624" y="74625"/>
                  <a:pt x="477993" y="90184"/>
                  <a:pt x="488977" y="120357"/>
                </a:cubicBezTo>
                <a:cubicBezTo>
                  <a:pt x="499961" y="150533"/>
                  <a:pt x="484401" y="183897"/>
                  <a:pt x="454222" y="194880"/>
                </a:cubicBezTo>
                <a:lnTo>
                  <a:pt x="342028" y="235709"/>
                </a:lnTo>
                <a:lnTo>
                  <a:pt x="342019" y="301327"/>
                </a:lnTo>
                <a:cubicBezTo>
                  <a:pt x="342019" y="306156"/>
                  <a:pt x="342950" y="310940"/>
                  <a:pt x="344758" y="315419"/>
                </a:cubicBezTo>
                <a:lnTo>
                  <a:pt x="406146" y="467335"/>
                </a:lnTo>
                <a:cubicBezTo>
                  <a:pt x="418176" y="497108"/>
                  <a:pt x="403790" y="530995"/>
                  <a:pt x="374013" y="543024"/>
                </a:cubicBezTo>
                <a:cubicBezTo>
                  <a:pt x="344236" y="555052"/>
                  <a:pt x="310343" y="540668"/>
                  <a:pt x="298313" y="510895"/>
                </a:cubicBezTo>
                <a:lnTo>
                  <a:pt x="246227" y="381998"/>
                </a:lnTo>
                <a:lnTo>
                  <a:pt x="194142" y="510894"/>
                </a:lnTo>
                <a:cubicBezTo>
                  <a:pt x="182111" y="540667"/>
                  <a:pt x="148219" y="555052"/>
                  <a:pt x="118442" y="543023"/>
                </a:cubicBezTo>
                <a:cubicBezTo>
                  <a:pt x="88664" y="530993"/>
                  <a:pt x="74277" y="497107"/>
                  <a:pt x="86309" y="467334"/>
                </a:cubicBezTo>
                <a:lnTo>
                  <a:pt x="147739" y="315311"/>
                </a:lnTo>
                <a:cubicBezTo>
                  <a:pt x="149549" y="310832"/>
                  <a:pt x="150479" y="306048"/>
                  <a:pt x="150478" y="301217"/>
                </a:cubicBezTo>
                <a:lnTo>
                  <a:pt x="150472" y="235709"/>
                </a:lnTo>
                <a:lnTo>
                  <a:pt x="38278" y="194880"/>
                </a:lnTo>
                <a:cubicBezTo>
                  <a:pt x="8099" y="183897"/>
                  <a:pt x="-7462" y="150533"/>
                  <a:pt x="3523" y="120357"/>
                </a:cubicBezTo>
                <a:cubicBezTo>
                  <a:pt x="14507" y="90184"/>
                  <a:pt x="47877" y="74625"/>
                  <a:pt x="78056" y="85607"/>
                </a:cubicBezTo>
                <a:lnTo>
                  <a:pt x="161503" y="115976"/>
                </a:lnTo>
                <a:close/>
                <a:moveTo>
                  <a:pt x="208615" y="169516"/>
                </a:moveTo>
                <a:lnTo>
                  <a:pt x="66356" y="117746"/>
                </a:lnTo>
                <a:cubicBezTo>
                  <a:pt x="53930" y="113224"/>
                  <a:pt x="40189" y="119631"/>
                  <a:pt x="35666" y="132056"/>
                </a:cubicBezTo>
                <a:cubicBezTo>
                  <a:pt x="31143" y="144480"/>
                  <a:pt x="37551" y="158218"/>
                  <a:pt x="49977" y="162741"/>
                </a:cubicBezTo>
                <a:lnTo>
                  <a:pt x="164422" y="204389"/>
                </a:lnTo>
                <a:cubicBezTo>
                  <a:pt x="176584" y="208815"/>
                  <a:pt x="184678" y="220373"/>
                  <a:pt x="184679" y="233314"/>
                </a:cubicBezTo>
                <a:lnTo>
                  <a:pt x="184685" y="301216"/>
                </a:lnTo>
                <a:cubicBezTo>
                  <a:pt x="184686" y="310438"/>
                  <a:pt x="182909" y="319572"/>
                  <a:pt x="179455" y="328123"/>
                </a:cubicBezTo>
                <a:lnTo>
                  <a:pt x="118025" y="480145"/>
                </a:lnTo>
                <a:cubicBezTo>
                  <a:pt x="113071" y="492405"/>
                  <a:pt x="118995" y="506359"/>
                  <a:pt x="131255" y="511311"/>
                </a:cubicBezTo>
                <a:cubicBezTo>
                  <a:pt x="143517" y="516265"/>
                  <a:pt x="157473" y="510341"/>
                  <a:pt x="162426" y="498082"/>
                </a:cubicBezTo>
                <a:lnTo>
                  <a:pt x="217684" y="361338"/>
                </a:lnTo>
                <a:cubicBezTo>
                  <a:pt x="228055" y="335670"/>
                  <a:pt x="264400" y="335670"/>
                  <a:pt x="274771" y="361338"/>
                </a:cubicBezTo>
                <a:lnTo>
                  <a:pt x="330028" y="498083"/>
                </a:lnTo>
                <a:cubicBezTo>
                  <a:pt x="334982" y="510342"/>
                  <a:pt x="348938" y="516266"/>
                  <a:pt x="361200" y="511312"/>
                </a:cubicBezTo>
                <a:cubicBezTo>
                  <a:pt x="373460" y="506360"/>
                  <a:pt x="379384" y="492406"/>
                  <a:pt x="374430" y="480147"/>
                </a:cubicBezTo>
                <a:lnTo>
                  <a:pt x="313043" y="328231"/>
                </a:lnTo>
                <a:cubicBezTo>
                  <a:pt x="309588" y="319681"/>
                  <a:pt x="307812" y="310546"/>
                  <a:pt x="307812" y="301324"/>
                </a:cubicBezTo>
                <a:lnTo>
                  <a:pt x="307822" y="233312"/>
                </a:lnTo>
                <a:cubicBezTo>
                  <a:pt x="307822" y="220373"/>
                  <a:pt x="315917" y="208815"/>
                  <a:pt x="328079" y="204389"/>
                </a:cubicBezTo>
                <a:lnTo>
                  <a:pt x="442522" y="162741"/>
                </a:lnTo>
                <a:cubicBezTo>
                  <a:pt x="454950" y="158218"/>
                  <a:pt x="461356" y="144480"/>
                  <a:pt x="456833" y="132056"/>
                </a:cubicBezTo>
                <a:cubicBezTo>
                  <a:pt x="452311" y="119631"/>
                  <a:pt x="438570" y="113224"/>
                  <a:pt x="426144" y="117746"/>
                </a:cubicBezTo>
                <a:lnTo>
                  <a:pt x="283884" y="169517"/>
                </a:lnTo>
                <a:cubicBezTo>
                  <a:pt x="272454" y="174862"/>
                  <a:pt x="259701" y="177847"/>
                  <a:pt x="246250" y="177847"/>
                </a:cubicBezTo>
                <a:cubicBezTo>
                  <a:pt x="232798" y="177847"/>
                  <a:pt x="220045" y="174861"/>
                  <a:pt x="208615" y="16951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Graphic 92" descr="Developer Board&#10;Keyword: fluent-icon;&#10;Metaphor: circuit, chip, device, memory, process, power, cpu;&#10;&#10;Used to represent general computer guts and processing power.">
            <a:extLst>
              <a:ext uri="{FF2B5EF4-FFF2-40B4-BE49-F238E27FC236}">
                <a16:creationId xmlns:a16="http://schemas.microsoft.com/office/drawing/2014/main" id="{A7BC362B-2C2E-450A-163B-D9138AEF07AD}"/>
              </a:ext>
            </a:extLst>
          </p:cNvPr>
          <p:cNvSpPr/>
          <p:nvPr/>
        </p:nvSpPr>
        <p:spPr>
          <a:xfrm>
            <a:off x="5828959" y="3391176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F7C3AEC-ADB9-4A32-B49D-4C90AF344D4D}"/>
              </a:ext>
            </a:extLst>
          </p:cNvPr>
          <p:cNvSpPr/>
          <p:nvPr/>
        </p:nvSpPr>
        <p:spPr bwMode="auto">
          <a:xfrm>
            <a:off x="4886590" y="3074715"/>
            <a:ext cx="2432618" cy="206062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26811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Azure 2023 Template">
  <a:themeElements>
    <a:clrScheme name="Custom 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B54934-7202-4998-B9DC-3328E9A9B84B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1039</Words>
  <Application>Microsoft Office PowerPoint</Application>
  <PresentationFormat>Widescreen</PresentationFormat>
  <Paragraphs>179</Paragraphs>
  <Slides>18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Azure 2023 Template</vt:lpstr>
      <vt:lpstr>C# Source Generators Boost Productivity in the Rx.NET Repo</vt:lpstr>
      <vt:lpstr>PowerPoint Presentation</vt:lpstr>
      <vt:lpstr>Rx.NET &amp; AsyncRx.NET</vt:lpstr>
      <vt:lpstr>Rx.NET A library for event-driven programming</vt:lpstr>
      <vt:lpstr>Revitalising Rx.NET</vt:lpstr>
      <vt:lpstr>AsyncRx.NET</vt:lpstr>
      <vt:lpstr>Unit tests in Rx.NET and AsyncRx.NET</vt:lpstr>
      <vt:lpstr>PowerPoint Presentation</vt:lpstr>
      <vt:lpstr>Transforming Code</vt:lpstr>
      <vt:lpstr>Automated Transform Options</vt:lpstr>
      <vt:lpstr>Source generators</vt:lpstr>
      <vt:lpstr>Other options exist</vt:lpstr>
      <vt:lpstr>Demo: AsyncRx.NET test generator</vt:lpstr>
      <vt:lpstr>Performance considerations</vt:lpstr>
      <vt:lpstr>Conclusions</vt:lpstr>
      <vt:lpstr>Get .NET 9</vt:lpstr>
      <vt:lpstr>Resources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revision>5</cp:revision>
  <dcterms:created xsi:type="dcterms:W3CDTF">2024-10-07T23:57:31Z</dcterms:created>
  <dcterms:modified xsi:type="dcterms:W3CDTF">2024-11-13T22:43:05Z</dcterms:modified>
  <cp:category/>
</cp:coreProperties>
</file>